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3"/>
  </p:notesMasterIdLst>
  <p:sldIdLst>
    <p:sldId id="260" r:id="rId2"/>
    <p:sldId id="261" r:id="rId3"/>
    <p:sldId id="263" r:id="rId4"/>
    <p:sldId id="269" r:id="rId5"/>
    <p:sldId id="264" r:id="rId6"/>
    <p:sldId id="265" r:id="rId7"/>
    <p:sldId id="267" r:id="rId8"/>
    <p:sldId id="266" r:id="rId9"/>
    <p:sldId id="275" r:id="rId10"/>
    <p:sldId id="277" r:id="rId11"/>
    <p:sldId id="270" r:id="rId12"/>
    <p:sldId id="273" r:id="rId13"/>
    <p:sldId id="274" r:id="rId14"/>
    <p:sldId id="271" r:id="rId15"/>
    <p:sldId id="272" r:id="rId16"/>
    <p:sldId id="276" r:id="rId17"/>
    <p:sldId id="278" r:id="rId18"/>
    <p:sldId id="280" r:id="rId19"/>
    <p:sldId id="281" r:id="rId20"/>
    <p:sldId id="282" r:id="rId21"/>
    <p:sldId id="283" r:id="rId22"/>
  </p:sldIdLst>
  <p:sldSz cx="9144000" cy="6858000" type="screen4x3"/>
  <p:notesSz cx="6858000" cy="9144000"/>
  <p:defaultTextStyle>
    <a:defPPr>
      <a:defRPr lang="sr-Latn-C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1234"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defRPr sz="1200"/>
            </a:lvl1pPr>
          </a:lstStyle>
          <a:p>
            <a:pPr>
              <a:defRPr/>
            </a:pPr>
            <a:endParaRPr lang="sr-Latn-CS"/>
          </a:p>
        </p:txBody>
      </p:sp>
      <p:sp>
        <p:nvSpPr>
          <p:cNvPr id="194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D8B09967-B834-4698-8D63-D86781340255}" type="datetimeFigureOut">
              <a:rPr lang="sr-Latn-CS"/>
              <a:pPr>
                <a:defRPr/>
              </a:pPr>
              <a:t>21.5.2020.</a:t>
            </a:fld>
            <a:endParaRPr lang="sr-Latn-CS"/>
          </a:p>
        </p:txBody>
      </p:sp>
      <p:sp>
        <p:nvSpPr>
          <p:cNvPr id="3891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94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sr-Latn-CS" noProof="0" smtClean="0"/>
              <a:t>Click to edit Master text styles</a:t>
            </a:r>
          </a:p>
          <a:p>
            <a:pPr lvl="1"/>
            <a:r>
              <a:rPr lang="sr-Latn-CS" noProof="0" smtClean="0"/>
              <a:t>Second level</a:t>
            </a:r>
          </a:p>
          <a:p>
            <a:pPr lvl="2"/>
            <a:r>
              <a:rPr lang="sr-Latn-CS" noProof="0" smtClean="0"/>
              <a:t>Third level</a:t>
            </a:r>
          </a:p>
          <a:p>
            <a:pPr lvl="3"/>
            <a:r>
              <a:rPr lang="sr-Latn-CS" noProof="0" smtClean="0"/>
              <a:t>Fourth level</a:t>
            </a:r>
          </a:p>
          <a:p>
            <a:pPr lvl="4"/>
            <a:r>
              <a:rPr lang="sr-Latn-CS" noProof="0" smtClean="0"/>
              <a:t>Fifth level</a:t>
            </a:r>
          </a:p>
        </p:txBody>
      </p:sp>
      <p:sp>
        <p:nvSpPr>
          <p:cNvPr id="194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0" hangingPunct="0">
              <a:defRPr sz="1200"/>
            </a:lvl1pPr>
          </a:lstStyle>
          <a:p>
            <a:pPr>
              <a:defRPr/>
            </a:pPr>
            <a:endParaRPr lang="sr-Latn-CS"/>
          </a:p>
        </p:txBody>
      </p:sp>
      <p:sp>
        <p:nvSpPr>
          <p:cNvPr id="194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449B61A2-ED88-419E-9A5C-A26C507BDDB9}" type="slidenum">
              <a:rPr lang="sr-Latn-CS"/>
              <a:pPr>
                <a:defRPr/>
              </a:pPr>
              <a:t>‹#›</a:t>
            </a:fld>
            <a:endParaRPr lang="sr-Latn-C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49B61A2-ED88-419E-9A5C-A26C507BDDB9}" type="slidenum">
              <a:rPr lang="sr-Latn-CS" smtClean="0"/>
              <a:pPr>
                <a:defRPr/>
              </a:pPr>
              <a:t>15</a:t>
            </a:fld>
            <a:endParaRPr lang="sr-Latn-C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62038"/>
            <a:ext cx="2057400" cy="5751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062038"/>
            <a:ext cx="6019800" cy="5751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28758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8758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0620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r-Latn-CS" smtClean="0"/>
              <a:t>Click to edit Master title style</a:t>
            </a:r>
          </a:p>
        </p:txBody>
      </p:sp>
      <p:sp>
        <p:nvSpPr>
          <p:cNvPr id="1027" name="Rectangle 3"/>
          <p:cNvSpPr>
            <a:spLocks noGrp="1" noChangeArrowheads="1"/>
          </p:cNvSpPr>
          <p:nvPr>
            <p:ph type="body" idx="1"/>
          </p:nvPr>
        </p:nvSpPr>
        <p:spPr bwMode="auto">
          <a:xfrm>
            <a:off x="457200" y="228758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r-Latn-CS" smtClean="0"/>
              <a:t>Click to edit Master text styles</a:t>
            </a:r>
          </a:p>
          <a:p>
            <a:pPr lvl="1"/>
            <a:r>
              <a:rPr lang="sr-Latn-CS" smtClean="0"/>
              <a:t>Second level</a:t>
            </a:r>
          </a:p>
          <a:p>
            <a:pPr lvl="2"/>
            <a:r>
              <a:rPr lang="sr-Latn-CS" smtClean="0"/>
              <a:t>Third level</a:t>
            </a:r>
          </a:p>
          <a:p>
            <a:pPr lvl="3"/>
            <a:r>
              <a:rPr lang="sr-Latn-CS" smtClean="0"/>
              <a:t>Fourth level</a:t>
            </a:r>
          </a:p>
          <a:p>
            <a:pPr lvl="4"/>
            <a:r>
              <a:rPr lang="sr-Latn-CS" smtClean="0"/>
              <a:t>Fifth level</a:t>
            </a:r>
          </a:p>
        </p:txBody>
      </p:sp>
      <p:pic>
        <p:nvPicPr>
          <p:cNvPr id="1028" name="Picture 4"/>
          <p:cNvPicPr>
            <a:picLocks noChangeAspect="1" noChangeArrowheads="1"/>
          </p:cNvPicPr>
          <p:nvPr userDrawn="1"/>
        </p:nvPicPr>
        <p:blipFill>
          <a:blip r:embed="rId13" cstate="print"/>
          <a:srcRect/>
          <a:stretch>
            <a:fillRect/>
          </a:stretch>
        </p:blipFill>
        <p:spPr bwMode="auto">
          <a:xfrm>
            <a:off x="1547813" y="0"/>
            <a:ext cx="6054725" cy="10525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iming>
    <p:tnLst>
      <p:par>
        <p:cTn id="1" dur="indefinite" restart="never" nodeType="tmRoot"/>
      </p:par>
    </p:tnLst>
  </p:timing>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Arial" charset="0"/>
        </a:defRPr>
      </a:lvl2pPr>
      <a:lvl3pPr algn="ctr" rtl="0" eaLnBrk="0" fontAlgn="base" hangingPunct="0">
        <a:spcBef>
          <a:spcPct val="0"/>
        </a:spcBef>
        <a:spcAft>
          <a:spcPct val="0"/>
        </a:spcAft>
        <a:defRPr sz="3600">
          <a:solidFill>
            <a:schemeClr val="tx2"/>
          </a:solidFill>
          <a:latin typeface="Arial" charset="0"/>
        </a:defRPr>
      </a:lvl3pPr>
      <a:lvl4pPr algn="ctr" rtl="0" eaLnBrk="0" fontAlgn="base" hangingPunct="0">
        <a:spcBef>
          <a:spcPct val="0"/>
        </a:spcBef>
        <a:spcAft>
          <a:spcPct val="0"/>
        </a:spcAft>
        <a:defRPr sz="3600">
          <a:solidFill>
            <a:schemeClr val="tx2"/>
          </a:solidFill>
          <a:latin typeface="Arial" charset="0"/>
        </a:defRPr>
      </a:lvl4pPr>
      <a:lvl5pPr algn="ctr" rtl="0" eaLnBrk="0" fontAlgn="base" hangingPunct="0">
        <a:spcBef>
          <a:spcPct val="0"/>
        </a:spcBef>
        <a:spcAft>
          <a:spcPct val="0"/>
        </a:spcAft>
        <a:defRPr sz="3600">
          <a:solidFill>
            <a:schemeClr val="tx2"/>
          </a:solidFill>
          <a:latin typeface="Arial" charset="0"/>
        </a:defRPr>
      </a:lvl5pPr>
      <a:lvl6pPr marL="457200" algn="ctr" rtl="0" fontAlgn="base">
        <a:spcBef>
          <a:spcPct val="0"/>
        </a:spcBef>
        <a:spcAft>
          <a:spcPct val="0"/>
        </a:spcAft>
        <a:defRPr sz="3600">
          <a:solidFill>
            <a:schemeClr val="tx2"/>
          </a:solidFill>
          <a:latin typeface="Arial" charset="0"/>
        </a:defRPr>
      </a:lvl6pPr>
      <a:lvl7pPr marL="914400" algn="ctr" rtl="0" fontAlgn="base">
        <a:spcBef>
          <a:spcPct val="0"/>
        </a:spcBef>
        <a:spcAft>
          <a:spcPct val="0"/>
        </a:spcAft>
        <a:defRPr sz="3600">
          <a:solidFill>
            <a:schemeClr val="tx2"/>
          </a:solidFill>
          <a:latin typeface="Arial" charset="0"/>
        </a:defRPr>
      </a:lvl7pPr>
      <a:lvl8pPr marL="1371600" algn="ctr" rtl="0" fontAlgn="base">
        <a:spcBef>
          <a:spcPct val="0"/>
        </a:spcBef>
        <a:spcAft>
          <a:spcPct val="0"/>
        </a:spcAft>
        <a:defRPr sz="3600">
          <a:solidFill>
            <a:schemeClr val="tx2"/>
          </a:solidFill>
          <a:latin typeface="Arial" charset="0"/>
        </a:defRPr>
      </a:lvl8pPr>
      <a:lvl9pPr marL="1828800" algn="ctr"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ChangeArrowheads="1"/>
          </p:cNvSpPr>
          <p:nvPr/>
        </p:nvSpPr>
        <p:spPr bwMode="auto">
          <a:xfrm>
            <a:off x="684213" y="1700808"/>
            <a:ext cx="7772400" cy="3240360"/>
          </a:xfrm>
          <a:prstGeom prst="rect">
            <a:avLst/>
          </a:prstGeom>
          <a:noFill/>
          <a:ln w="9525">
            <a:noFill/>
            <a:miter lim="800000"/>
            <a:headEnd/>
            <a:tailEnd/>
          </a:ln>
        </p:spPr>
        <p:txBody>
          <a:bodyPr anchor="ctr"/>
          <a:lstStyle/>
          <a:p>
            <a:r>
              <a:rPr lang="ru-RU" sz="3600" b="1" dirty="0" smtClean="0">
                <a:solidFill>
                  <a:schemeClr val="tx2"/>
                </a:solidFill>
                <a:effectLst>
                  <a:outerShdw blurRad="38100" dist="38100" dir="2700000" algn="tl">
                    <a:srgbClr val="000000">
                      <a:alpha val="43137"/>
                    </a:srgbClr>
                  </a:outerShdw>
                </a:effectLst>
                <a:latin typeface="+mn-lt"/>
              </a:rPr>
              <a:t>Како исправно читати научни медицински чланак - заједничка вежба тумачења резултата објављеног чланка</a:t>
            </a:r>
            <a:r>
              <a:rPr lang="sr-Cyrl-CS" sz="4000" b="1" dirty="0">
                <a:solidFill>
                  <a:schemeClr val="tx2"/>
                </a:solidFill>
                <a:effectLst>
                  <a:outerShdw blurRad="38100" dist="38100" dir="2700000" algn="tl">
                    <a:srgbClr val="000000">
                      <a:alpha val="43137"/>
                    </a:srgbClr>
                  </a:outerShdw>
                </a:effectLst>
                <a:latin typeface="+mn-lt"/>
              </a:rPr>
              <a:t>	</a:t>
            </a:r>
            <a:endParaRPr lang="sr-Latn-CS" sz="4000" b="1" dirty="0">
              <a:solidFill>
                <a:schemeClr val="tx2"/>
              </a:solidFill>
              <a:effectLst>
                <a:outerShdw blurRad="38100" dist="38100" dir="2700000" algn="tl">
                  <a:srgbClr val="000000">
                    <a:alpha val="43137"/>
                  </a:srgbClr>
                </a:outerShdw>
              </a:effectLst>
              <a:latin typeface="+mn-lt"/>
            </a:endParaRPr>
          </a:p>
        </p:txBody>
      </p:sp>
      <p:sp>
        <p:nvSpPr>
          <p:cNvPr id="17412" name="Rectangle 4"/>
          <p:cNvSpPr>
            <a:spLocks noChangeArrowheads="1"/>
          </p:cNvSpPr>
          <p:nvPr/>
        </p:nvSpPr>
        <p:spPr bwMode="auto">
          <a:xfrm>
            <a:off x="1371600" y="5301208"/>
            <a:ext cx="6400800" cy="648072"/>
          </a:xfrm>
          <a:prstGeom prst="rect">
            <a:avLst/>
          </a:prstGeom>
          <a:noFill/>
          <a:ln w="9525">
            <a:noFill/>
            <a:miter lim="800000"/>
            <a:headEnd/>
            <a:tailEnd/>
          </a:ln>
          <a:effectLst/>
        </p:spPr>
        <p:txBody>
          <a:bodyPr/>
          <a:lstStyle/>
          <a:p>
            <a:pPr marL="342900" indent="-342900">
              <a:spcBef>
                <a:spcPct val="20000"/>
              </a:spcBef>
              <a:defRPr/>
            </a:pPr>
            <a:r>
              <a:rPr lang="sr-Cyrl-CS" sz="3200" b="1" dirty="0">
                <a:effectLst>
                  <a:outerShdw blurRad="38100" dist="38100" dir="2700000" algn="tl">
                    <a:srgbClr val="C0C0C0"/>
                  </a:outerShdw>
                </a:effectLst>
                <a:latin typeface="+mn-lt"/>
              </a:rPr>
              <a:t>доц. др Срђан Стефановић</a:t>
            </a:r>
            <a:endParaRPr lang="sr-Latn-CS" sz="3200" b="1" dirty="0">
              <a:effectLst>
                <a:outerShdw blurRad="38100" dist="38100" dir="2700000" algn="tl">
                  <a:srgbClr val="C0C0C0"/>
                </a:outerShdw>
              </a:effectLst>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EBM</a:t>
            </a:r>
            <a:r>
              <a:rPr lang="en-US" dirty="0" smtClean="0"/>
              <a:t> </a:t>
            </a:r>
            <a:r>
              <a:rPr lang="sr-Cyrl-RS" dirty="0" smtClean="0"/>
              <a:t>критеријуми за извештавања о оригиналним истраживањима</a:t>
            </a:r>
            <a:endParaRPr lang="en-US" dirty="0"/>
          </a:p>
        </p:txBody>
      </p:sp>
      <p:sp>
        <p:nvSpPr>
          <p:cNvPr id="3" name="Content Placeholder 2"/>
          <p:cNvSpPr>
            <a:spLocks noGrp="1"/>
          </p:cNvSpPr>
          <p:nvPr>
            <p:ph idx="1"/>
          </p:nvPr>
        </p:nvSpPr>
        <p:spPr/>
        <p:txBody>
          <a:bodyPr/>
          <a:lstStyle/>
          <a:p>
            <a:r>
              <a:rPr lang="en-US" sz="2800" b="1" dirty="0" err="1" smtClean="0">
                <a:solidFill>
                  <a:schemeClr val="tx1"/>
                </a:solidFill>
                <a:latin typeface="+mn-lt"/>
                <a:ea typeface="+mn-ea"/>
                <a:cs typeface="+mn-cs"/>
              </a:rPr>
              <a:t>ST</a:t>
            </a:r>
            <a:r>
              <a:rPr lang="en-US" sz="2800" dirty="0" err="1" smtClean="0">
                <a:solidFill>
                  <a:schemeClr val="tx1"/>
                </a:solidFill>
                <a:latin typeface="+mn-lt"/>
                <a:ea typeface="+mn-ea"/>
                <a:cs typeface="+mn-cs"/>
              </a:rPr>
              <a:t>rengthening</a:t>
            </a:r>
            <a:r>
              <a:rPr lang="en-US" sz="2800" dirty="0" smtClean="0">
                <a:solidFill>
                  <a:schemeClr val="tx1"/>
                </a:solidFill>
                <a:latin typeface="+mn-lt"/>
                <a:ea typeface="+mn-ea"/>
                <a:cs typeface="+mn-cs"/>
              </a:rPr>
              <a:t> the </a:t>
            </a:r>
            <a:r>
              <a:rPr lang="en-US" sz="2800" b="1" dirty="0" smtClean="0">
                <a:solidFill>
                  <a:schemeClr val="tx1"/>
                </a:solidFill>
                <a:latin typeface="+mn-lt"/>
                <a:ea typeface="+mn-ea"/>
                <a:cs typeface="+mn-cs"/>
              </a:rPr>
              <a:t>R</a:t>
            </a:r>
            <a:r>
              <a:rPr lang="en-US" sz="2800" dirty="0" smtClean="0">
                <a:solidFill>
                  <a:schemeClr val="tx1"/>
                </a:solidFill>
                <a:latin typeface="+mn-lt"/>
                <a:ea typeface="+mn-ea"/>
                <a:cs typeface="+mn-cs"/>
              </a:rPr>
              <a:t>eporting</a:t>
            </a:r>
            <a:r>
              <a:rPr lang="en-US" sz="2800" b="1" dirty="0" smtClean="0">
                <a:solidFill>
                  <a:schemeClr val="tx1"/>
                </a:solidFill>
                <a:latin typeface="+mn-lt"/>
                <a:ea typeface="+mn-ea"/>
                <a:cs typeface="+mn-cs"/>
              </a:rPr>
              <a:t> </a:t>
            </a:r>
            <a:r>
              <a:rPr lang="en-US" sz="2800" dirty="0" smtClean="0">
                <a:solidFill>
                  <a:schemeClr val="tx1"/>
                </a:solidFill>
                <a:latin typeface="+mn-lt"/>
                <a:ea typeface="+mn-ea"/>
                <a:cs typeface="+mn-cs"/>
              </a:rPr>
              <a:t>of</a:t>
            </a:r>
            <a:r>
              <a:rPr lang="en-US" sz="2800" b="1" dirty="0" smtClean="0">
                <a:solidFill>
                  <a:schemeClr val="tx1"/>
                </a:solidFill>
                <a:latin typeface="+mn-lt"/>
                <a:ea typeface="+mn-ea"/>
                <a:cs typeface="+mn-cs"/>
              </a:rPr>
              <a:t> </a:t>
            </a:r>
            <a:r>
              <a:rPr lang="en-US" sz="2800" b="1" dirty="0" err="1" smtClean="0">
                <a:solidFill>
                  <a:schemeClr val="tx1"/>
                </a:solidFill>
                <a:latin typeface="+mn-lt"/>
                <a:ea typeface="+mn-ea"/>
                <a:cs typeface="+mn-cs"/>
              </a:rPr>
              <a:t>OB</a:t>
            </a:r>
            <a:r>
              <a:rPr lang="en-US" sz="2800" dirty="0" err="1" smtClean="0">
                <a:solidFill>
                  <a:schemeClr val="tx1"/>
                </a:solidFill>
                <a:latin typeface="+mn-lt"/>
                <a:ea typeface="+mn-ea"/>
                <a:cs typeface="+mn-cs"/>
              </a:rPr>
              <a:t>servational</a:t>
            </a:r>
            <a:r>
              <a:rPr lang="en-US" sz="2800" dirty="0" smtClean="0">
                <a:solidFill>
                  <a:schemeClr val="tx1"/>
                </a:solidFill>
                <a:latin typeface="+mn-lt"/>
                <a:ea typeface="+mn-ea"/>
                <a:cs typeface="+mn-cs"/>
              </a:rPr>
              <a:t> studies in </a:t>
            </a:r>
            <a:r>
              <a:rPr lang="en-US" sz="2800" b="1" dirty="0" smtClean="0">
                <a:solidFill>
                  <a:schemeClr val="tx1"/>
                </a:solidFill>
                <a:latin typeface="+mn-lt"/>
                <a:ea typeface="+mn-ea"/>
                <a:cs typeface="+mn-cs"/>
              </a:rPr>
              <a:t>E</a:t>
            </a:r>
            <a:r>
              <a:rPr lang="en-US" sz="2800" dirty="0" smtClean="0">
                <a:solidFill>
                  <a:schemeClr val="tx1"/>
                </a:solidFill>
                <a:latin typeface="+mn-lt"/>
                <a:ea typeface="+mn-ea"/>
                <a:cs typeface="+mn-cs"/>
              </a:rPr>
              <a:t>pidemiology (</a:t>
            </a:r>
            <a:r>
              <a:rPr lang="en-US" sz="2800" b="1" i="1" dirty="0" smtClean="0">
                <a:solidFill>
                  <a:schemeClr val="tx1"/>
                </a:solidFill>
                <a:latin typeface="+mn-lt"/>
                <a:ea typeface="+mn-ea"/>
                <a:cs typeface="+mn-cs"/>
              </a:rPr>
              <a:t>STROBE</a:t>
            </a:r>
            <a:r>
              <a:rPr lang="en-US" sz="2800" dirty="0" smtClean="0">
                <a:solidFill>
                  <a:schemeClr val="tx1"/>
                </a:solidFill>
                <a:latin typeface="+mn-lt"/>
                <a:ea typeface="+mn-ea"/>
                <a:cs typeface="+mn-cs"/>
              </a:rPr>
              <a:t> Statement)</a:t>
            </a:r>
            <a:endParaRPr lang="sr-Cyrl-RS" sz="2800" dirty="0" smtClean="0">
              <a:solidFill>
                <a:schemeClr val="tx1"/>
              </a:solidFill>
              <a:latin typeface="+mn-lt"/>
              <a:ea typeface="+mn-ea"/>
              <a:cs typeface="+mn-cs"/>
            </a:endParaRPr>
          </a:p>
          <a:p>
            <a:pPr lvl="1"/>
            <a:r>
              <a:rPr lang="en-US" sz="2400" b="1" i="1" dirty="0" smtClean="0">
                <a:solidFill>
                  <a:schemeClr val="tx1"/>
                </a:solidFill>
                <a:latin typeface="+mn-lt"/>
              </a:rPr>
              <a:t>St</a:t>
            </a:r>
            <a:r>
              <a:rPr lang="en-US" sz="2400" i="1" dirty="0" smtClean="0">
                <a:solidFill>
                  <a:schemeClr val="tx1"/>
                </a:solidFill>
                <a:latin typeface="+mn-lt"/>
              </a:rPr>
              <a:t>rengthening the </a:t>
            </a:r>
            <a:r>
              <a:rPr lang="en-US" sz="2400" b="1" i="1" dirty="0" smtClean="0">
                <a:solidFill>
                  <a:schemeClr val="tx1"/>
                </a:solidFill>
                <a:latin typeface="+mn-lt"/>
              </a:rPr>
              <a:t>R</a:t>
            </a:r>
            <a:r>
              <a:rPr lang="en-US" sz="2400" i="1" dirty="0" smtClean="0">
                <a:solidFill>
                  <a:schemeClr val="tx1"/>
                </a:solidFill>
                <a:latin typeface="+mn-lt"/>
              </a:rPr>
              <a:t>eporting </a:t>
            </a:r>
            <a:r>
              <a:rPr lang="en-US" sz="2400" b="1" i="1" dirty="0" smtClean="0">
                <a:solidFill>
                  <a:schemeClr val="tx1"/>
                </a:solidFill>
                <a:latin typeface="+mn-lt"/>
              </a:rPr>
              <a:t>o</a:t>
            </a:r>
            <a:r>
              <a:rPr lang="en-US" sz="2400" i="1" dirty="0" smtClean="0">
                <a:solidFill>
                  <a:schemeClr val="tx1"/>
                </a:solidFill>
                <a:latin typeface="+mn-lt"/>
              </a:rPr>
              <a:t>f </a:t>
            </a:r>
            <a:r>
              <a:rPr lang="en-US" sz="2400" b="1" i="1" dirty="0" smtClean="0">
                <a:solidFill>
                  <a:schemeClr val="tx1"/>
                </a:solidFill>
                <a:latin typeface="+mn-lt"/>
              </a:rPr>
              <a:t>M</a:t>
            </a:r>
            <a:r>
              <a:rPr lang="en-US" sz="2400" i="1" dirty="0" smtClean="0">
                <a:solidFill>
                  <a:schemeClr val="tx1"/>
                </a:solidFill>
                <a:latin typeface="+mn-lt"/>
              </a:rPr>
              <a:t>olecular </a:t>
            </a:r>
            <a:r>
              <a:rPr lang="en-US" sz="2400" b="1" i="1" dirty="0" smtClean="0">
                <a:solidFill>
                  <a:schemeClr val="tx1"/>
                </a:solidFill>
                <a:latin typeface="+mn-lt"/>
              </a:rPr>
              <a:t>E</a:t>
            </a:r>
            <a:r>
              <a:rPr lang="en-US" sz="2400" i="1" dirty="0" smtClean="0">
                <a:solidFill>
                  <a:schemeClr val="tx1"/>
                </a:solidFill>
                <a:latin typeface="+mn-lt"/>
              </a:rPr>
              <a:t>pidemiology for </a:t>
            </a:r>
            <a:r>
              <a:rPr lang="en-US" sz="2400" b="1" i="1" dirty="0" smtClean="0">
                <a:solidFill>
                  <a:schemeClr val="tx1"/>
                </a:solidFill>
                <a:latin typeface="+mn-lt"/>
              </a:rPr>
              <a:t>I</a:t>
            </a:r>
            <a:r>
              <a:rPr lang="en-US" sz="2400" i="1" dirty="0" smtClean="0">
                <a:solidFill>
                  <a:schemeClr val="tx1"/>
                </a:solidFill>
                <a:latin typeface="+mn-lt"/>
              </a:rPr>
              <a:t>nfectious </a:t>
            </a:r>
            <a:r>
              <a:rPr lang="en-US" sz="2400" b="1" i="1" dirty="0" smtClean="0">
                <a:solidFill>
                  <a:schemeClr val="tx1"/>
                </a:solidFill>
                <a:latin typeface="+mn-lt"/>
              </a:rPr>
              <a:t>D</a:t>
            </a:r>
            <a:r>
              <a:rPr lang="en-US" sz="2400" i="1" dirty="0" smtClean="0">
                <a:solidFill>
                  <a:schemeClr val="tx1"/>
                </a:solidFill>
                <a:latin typeface="+mn-lt"/>
              </a:rPr>
              <a:t>iseases</a:t>
            </a:r>
            <a:r>
              <a:rPr lang="en-US" sz="2400" dirty="0" smtClean="0">
                <a:solidFill>
                  <a:schemeClr val="tx1"/>
                </a:solidFill>
                <a:latin typeface="+mn-lt"/>
              </a:rPr>
              <a:t> (</a:t>
            </a:r>
            <a:r>
              <a:rPr lang="en-US" sz="2400" i="1" dirty="0" smtClean="0">
                <a:solidFill>
                  <a:schemeClr val="tx1"/>
                </a:solidFill>
                <a:latin typeface="+mn-lt"/>
              </a:rPr>
              <a:t>STROME-ID</a:t>
            </a:r>
            <a:r>
              <a:rPr lang="en-US" sz="2400" dirty="0" smtClean="0">
                <a:solidFill>
                  <a:schemeClr val="tx1"/>
                </a:solidFill>
                <a:latin typeface="+mn-lt"/>
              </a:rPr>
              <a:t>)</a:t>
            </a:r>
            <a:r>
              <a:rPr lang="sr-Cyrl-RS" sz="2400" dirty="0" smtClean="0">
                <a:solidFill>
                  <a:schemeClr val="tx1"/>
                </a:solidFill>
                <a:latin typeface="+mn-lt"/>
              </a:rPr>
              <a:t> – прилагођена </a:t>
            </a:r>
            <a:r>
              <a:rPr lang="en-US" sz="2400" b="1" i="1" dirty="0" smtClean="0">
                <a:solidFill>
                  <a:schemeClr val="tx1"/>
                </a:solidFill>
                <a:latin typeface="+mn-lt"/>
              </a:rPr>
              <a:t>STROBE </a:t>
            </a:r>
            <a:r>
              <a:rPr lang="sr-Cyrl-RS" sz="2400" dirty="0" smtClean="0">
                <a:solidFill>
                  <a:schemeClr val="tx1"/>
                </a:solidFill>
                <a:latin typeface="+mn-lt"/>
              </a:rPr>
              <a:t>чек-листа за заразне болести</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Чек-листе за извештавања о оригиналним истраживањима</a:t>
            </a:r>
            <a:endParaRPr lang="en-US" dirty="0"/>
          </a:p>
        </p:txBody>
      </p:sp>
      <p:sp>
        <p:nvSpPr>
          <p:cNvPr id="3" name="Content Placeholder 2"/>
          <p:cNvSpPr>
            <a:spLocks noGrp="1"/>
          </p:cNvSpPr>
          <p:nvPr>
            <p:ph idx="1"/>
          </p:nvPr>
        </p:nvSpPr>
        <p:spPr/>
        <p:txBody>
          <a:bodyPr/>
          <a:lstStyle/>
          <a:p>
            <a:r>
              <a:rPr lang="sr-Cyrl-RS" sz="2400" dirty="0" smtClean="0"/>
              <a:t>П</a:t>
            </a:r>
            <a:r>
              <a:rPr lang="sr-Cyrl-RS" sz="2400" dirty="0" smtClean="0"/>
              <a:t>омажу истраживачима приликом припреме рукописа за публиковање </a:t>
            </a:r>
          </a:p>
          <a:p>
            <a:r>
              <a:rPr lang="sr-Cyrl-RS" sz="2400" dirty="0" smtClean="0"/>
              <a:t>Могу бити корисне за критичку процену публикација</a:t>
            </a:r>
          </a:p>
          <a:p>
            <a:r>
              <a:rPr lang="sr-Cyrl-RS" sz="2400" dirty="0" smtClean="0"/>
              <a:t>Међутим, нису инструмент за мерење свеукупног квалитета публикације</a:t>
            </a:r>
          </a:p>
          <a:p>
            <a:r>
              <a:rPr lang="ru-RU" sz="2400" dirty="0" smtClean="0"/>
              <a:t>Добро познавање свих критријума процене валидности методологије и клиничког значаја резултата је неопходно </a:t>
            </a:r>
            <a:endParaRPr lang="en-US" sz="2400" dirty="0" smtClean="0"/>
          </a:p>
          <a:p>
            <a:endParaRPr lang="en-US"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36912"/>
            <a:ext cx="8229600" cy="1143000"/>
          </a:xfrm>
        </p:spPr>
        <p:txBody>
          <a:bodyPr/>
          <a:lstStyle/>
          <a:p>
            <a:r>
              <a:rPr lang="en-US" b="1" i="1" dirty="0" smtClean="0">
                <a:solidFill>
                  <a:schemeClr val="tx1"/>
                </a:solidFill>
                <a:latin typeface="+mj-lt"/>
                <a:ea typeface="+mj-ea"/>
                <a:cs typeface="+mj-cs"/>
              </a:rPr>
              <a:t>PRISMA</a:t>
            </a:r>
            <a:r>
              <a:rPr lang="sr-Cyrl-RS" b="1" dirty="0" smtClean="0">
                <a:solidFill>
                  <a:schemeClr val="tx1"/>
                </a:solidFill>
                <a:latin typeface="+mj-lt"/>
                <a:ea typeface="+mj-ea"/>
                <a:cs typeface="+mj-cs"/>
              </a:rPr>
              <a:t> </a:t>
            </a:r>
            <a:r>
              <a:rPr lang="en-US" dirty="0" smtClean="0">
                <a:solidFill>
                  <a:schemeClr val="tx1"/>
                </a:solidFill>
                <a:latin typeface="+mj-lt"/>
                <a:ea typeface="+mj-ea"/>
                <a:cs typeface="+mj-cs"/>
              </a:rPr>
              <a:t>Statement</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611560" y="1124744"/>
          <a:ext cx="8136904" cy="5472608"/>
        </p:xfrm>
        <a:graphic>
          <a:graphicData uri="http://schemas.openxmlformats.org/drawingml/2006/table">
            <a:tbl>
              <a:tblPr/>
              <a:tblGrid>
                <a:gridCol w="1498904"/>
                <a:gridCol w="289074"/>
                <a:gridCol w="5674421"/>
                <a:gridCol w="674505"/>
              </a:tblGrid>
              <a:tr h="482204">
                <a:tc>
                  <a:txBody>
                    <a:bodyPr/>
                    <a:lstStyle/>
                    <a:p>
                      <a:pPr>
                        <a:spcAft>
                          <a:spcPts val="0"/>
                        </a:spcAft>
                      </a:pPr>
                      <a:r>
                        <a:rPr lang="en-CA" sz="1000" b="1" dirty="0">
                          <a:solidFill>
                            <a:srgbClr val="FFFFFF"/>
                          </a:solidFill>
                          <a:latin typeface="Arial"/>
                          <a:ea typeface="Times New Roman"/>
                          <a:cs typeface="Times New Roman"/>
                        </a:rPr>
                        <a:t>Section/topic </a:t>
                      </a:r>
                      <a:endParaRPr lang="en-US" sz="1000" dirty="0">
                        <a:solidFill>
                          <a:srgbClr val="000000"/>
                        </a:solidFill>
                        <a:latin typeface="Calibri"/>
                        <a:ea typeface="Times New Roman"/>
                        <a:cs typeface="Times New Roman"/>
                      </a:endParaRPr>
                    </a:p>
                  </a:txBody>
                  <a:tcPr marL="43314" marR="43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dbl" algn="ctr">
                      <a:solidFill>
                        <a:srgbClr val="FFFFCC"/>
                      </a:solidFill>
                      <a:prstDash val="solid"/>
                      <a:round/>
                      <a:headEnd type="none" w="med" len="med"/>
                      <a:tailEnd type="none" w="med" len="med"/>
                    </a:lnB>
                    <a:solidFill>
                      <a:srgbClr val="63639A"/>
                    </a:solidFill>
                  </a:tcPr>
                </a:tc>
                <a:tc>
                  <a:txBody>
                    <a:bodyPr/>
                    <a:lstStyle/>
                    <a:p>
                      <a:pPr algn="r">
                        <a:spcAft>
                          <a:spcPts val="0"/>
                        </a:spcAft>
                      </a:pPr>
                      <a:r>
                        <a:rPr lang="en-CA" sz="1000" b="1">
                          <a:solidFill>
                            <a:srgbClr val="FFFFFF"/>
                          </a:solidFill>
                          <a:latin typeface="Arial"/>
                          <a:ea typeface="Times New Roman"/>
                          <a:cs typeface="Times New Roman"/>
                        </a:rPr>
                        <a:t>#</a:t>
                      </a:r>
                      <a:endParaRPr lang="en-US" sz="1000">
                        <a:solidFill>
                          <a:srgbClr val="000000"/>
                        </a:solidFill>
                        <a:latin typeface="Calibri"/>
                        <a:ea typeface="Times New Roman"/>
                        <a:cs typeface="Times New Roman"/>
                      </a:endParaRPr>
                    </a:p>
                  </a:txBody>
                  <a:tcPr marL="43314" marR="43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dbl" algn="ctr">
                      <a:solidFill>
                        <a:srgbClr val="FFFFCC"/>
                      </a:solidFill>
                      <a:prstDash val="solid"/>
                      <a:round/>
                      <a:headEnd type="none" w="med" len="med"/>
                      <a:tailEnd type="none" w="med" len="med"/>
                    </a:lnB>
                    <a:solidFill>
                      <a:srgbClr val="63639A"/>
                    </a:solidFill>
                  </a:tcPr>
                </a:tc>
                <a:tc>
                  <a:txBody>
                    <a:bodyPr/>
                    <a:lstStyle/>
                    <a:p>
                      <a:pPr>
                        <a:spcAft>
                          <a:spcPts val="0"/>
                        </a:spcAft>
                      </a:pPr>
                      <a:r>
                        <a:rPr lang="en-CA" sz="1000" b="1" dirty="0">
                          <a:solidFill>
                            <a:srgbClr val="FFFFFF"/>
                          </a:solidFill>
                          <a:latin typeface="Arial"/>
                          <a:ea typeface="Times New Roman"/>
                          <a:cs typeface="Times New Roman"/>
                        </a:rPr>
                        <a:t>Checklist item </a:t>
                      </a:r>
                      <a:endParaRPr lang="en-US" sz="1000" dirty="0">
                        <a:solidFill>
                          <a:srgbClr val="000000"/>
                        </a:solidFill>
                        <a:latin typeface="Calibri"/>
                        <a:ea typeface="Times New Roman"/>
                        <a:cs typeface="Times New Roman"/>
                      </a:endParaRPr>
                    </a:p>
                  </a:txBody>
                  <a:tcPr marL="43314" marR="43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63639A"/>
                    </a:solidFill>
                  </a:tcPr>
                </a:tc>
                <a:tc>
                  <a:txBody>
                    <a:bodyPr/>
                    <a:lstStyle/>
                    <a:p>
                      <a:pPr>
                        <a:spcAft>
                          <a:spcPts val="0"/>
                        </a:spcAft>
                      </a:pPr>
                      <a:r>
                        <a:rPr lang="en-CA" sz="1000" b="1">
                          <a:solidFill>
                            <a:srgbClr val="FFFFFF"/>
                          </a:solidFill>
                          <a:latin typeface="Arial"/>
                          <a:ea typeface="Times New Roman"/>
                          <a:cs typeface="Times New Roman"/>
                        </a:rPr>
                        <a:t>Reported on page # </a:t>
                      </a:r>
                      <a:endParaRPr lang="en-US" sz="1000">
                        <a:solidFill>
                          <a:srgbClr val="000000"/>
                        </a:solidFill>
                        <a:latin typeface="Calibri"/>
                        <a:ea typeface="Times New Roman"/>
                        <a:cs typeface="Times New Roman"/>
                      </a:endParaRPr>
                    </a:p>
                  </a:txBody>
                  <a:tcPr marL="43314" marR="43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63639A"/>
                    </a:solidFill>
                  </a:tcPr>
                </a:tc>
              </a:tr>
              <a:tr h="160735">
                <a:tc gridSpan="3">
                  <a:txBody>
                    <a:bodyPr/>
                    <a:lstStyle/>
                    <a:p>
                      <a:pPr>
                        <a:spcAft>
                          <a:spcPts val="0"/>
                        </a:spcAft>
                      </a:pPr>
                      <a:r>
                        <a:rPr lang="en-CA" sz="1000" b="1">
                          <a:solidFill>
                            <a:srgbClr val="000000"/>
                          </a:solidFill>
                          <a:latin typeface="Arial"/>
                          <a:ea typeface="Times New Roman"/>
                          <a:cs typeface="Times New Roman"/>
                        </a:rPr>
                        <a:t>TITLE </a:t>
                      </a:r>
                      <a:endParaRPr lang="en-US" sz="1000">
                        <a:solidFill>
                          <a:srgbClr val="000000"/>
                        </a:solidFill>
                        <a:latin typeface="Calibri"/>
                        <a:ea typeface="Times New Roman"/>
                        <a:cs typeface="Times New Roman"/>
                      </a:endParaRPr>
                    </a:p>
                  </a:txBody>
                  <a:tcPr marL="43314" marR="43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FFFFC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hMerge="1">
                  <a:txBody>
                    <a:bodyPr/>
                    <a:lstStyle/>
                    <a:p>
                      <a:endParaRPr lang="en-US"/>
                    </a:p>
                  </a:txBody>
                  <a:tcPr/>
                </a:tc>
                <a:tc hMerge="1">
                  <a:txBody>
                    <a:bodyPr/>
                    <a:lstStyle/>
                    <a:p>
                      <a:endParaRPr lang="en-US"/>
                    </a:p>
                  </a:txBody>
                  <a:tcPr/>
                </a:tc>
                <a:tc>
                  <a:txBody>
                    <a:bodyPr/>
                    <a:lstStyle/>
                    <a:p>
                      <a:pPr algn="r">
                        <a:spcAft>
                          <a:spcPts val="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160735">
                <a:tc>
                  <a:txBody>
                    <a:bodyPr/>
                    <a:lstStyle/>
                    <a:p>
                      <a:pPr>
                        <a:spcBef>
                          <a:spcPts val="200"/>
                        </a:spcBef>
                        <a:spcAft>
                          <a:spcPts val="200"/>
                        </a:spcAft>
                      </a:pPr>
                      <a:r>
                        <a:rPr lang="en-CA" sz="1000">
                          <a:solidFill>
                            <a:srgbClr val="000000"/>
                          </a:solidFill>
                          <a:latin typeface="Arial"/>
                          <a:ea typeface="Times New Roman"/>
                          <a:cs typeface="Times New Roman"/>
                        </a:rPr>
                        <a:t>Title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FFFFCC"/>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1</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FFFFCC"/>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Identify the report as a systematic review, meta-analysis, or both.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160735">
                <a:tc gridSpan="3">
                  <a:txBody>
                    <a:bodyPr/>
                    <a:lstStyle/>
                    <a:p>
                      <a:pPr>
                        <a:spcAft>
                          <a:spcPts val="0"/>
                        </a:spcAft>
                      </a:pPr>
                      <a:r>
                        <a:rPr lang="en-CA" sz="1000" b="1">
                          <a:solidFill>
                            <a:srgbClr val="000000"/>
                          </a:solidFill>
                          <a:latin typeface="Arial"/>
                          <a:ea typeface="Times New Roman"/>
                          <a:cs typeface="Times New Roman"/>
                        </a:rPr>
                        <a:t>ABSTRACT </a:t>
                      </a:r>
                      <a:endParaRPr lang="en-US" sz="1000">
                        <a:solidFill>
                          <a:srgbClr val="000000"/>
                        </a:solidFill>
                        <a:latin typeface="Calibri"/>
                        <a:ea typeface="Times New Roman"/>
                        <a:cs typeface="Times New Roman"/>
                      </a:endParaRPr>
                    </a:p>
                  </a:txBody>
                  <a:tcPr marL="43314" marR="43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FFFFC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hMerge="1">
                  <a:txBody>
                    <a:bodyPr/>
                    <a:lstStyle/>
                    <a:p>
                      <a:endParaRPr lang="en-US"/>
                    </a:p>
                  </a:txBody>
                  <a:tcPr/>
                </a:tc>
                <a:tc hMerge="1">
                  <a:txBody>
                    <a:bodyPr/>
                    <a:lstStyle/>
                    <a:p>
                      <a:endParaRPr lang="en-US"/>
                    </a:p>
                  </a:txBody>
                  <a:tcPr/>
                </a:tc>
                <a:tc>
                  <a:txBody>
                    <a:bodyPr/>
                    <a:lstStyle/>
                    <a:p>
                      <a:pPr algn="r">
                        <a:spcAft>
                          <a:spcPts val="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482204">
                <a:tc>
                  <a:txBody>
                    <a:bodyPr/>
                    <a:lstStyle/>
                    <a:p>
                      <a:pPr>
                        <a:spcBef>
                          <a:spcPts val="200"/>
                        </a:spcBef>
                        <a:spcAft>
                          <a:spcPts val="200"/>
                        </a:spcAft>
                      </a:pPr>
                      <a:r>
                        <a:rPr lang="en-CA" sz="1000">
                          <a:solidFill>
                            <a:srgbClr val="000000"/>
                          </a:solidFill>
                          <a:latin typeface="Arial"/>
                          <a:ea typeface="Times New Roman"/>
                          <a:cs typeface="Times New Roman"/>
                        </a:rPr>
                        <a:t>Structured summary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FFFFCC"/>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2</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FFFFCC"/>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Provide a structured summary including, as applicable: background; objectives; data sources; study eligibility criteria, participants, and interventions; study appraisal and synthesis methods; results; limitations; conclusions and implications of key findings; systematic review registration number.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160735">
                <a:tc gridSpan="3">
                  <a:txBody>
                    <a:bodyPr/>
                    <a:lstStyle/>
                    <a:p>
                      <a:pPr>
                        <a:spcAft>
                          <a:spcPts val="0"/>
                        </a:spcAft>
                      </a:pPr>
                      <a:r>
                        <a:rPr lang="en-CA" sz="1000" b="1">
                          <a:solidFill>
                            <a:srgbClr val="000000"/>
                          </a:solidFill>
                          <a:latin typeface="Arial"/>
                          <a:ea typeface="Times New Roman"/>
                          <a:cs typeface="Times New Roman"/>
                        </a:rPr>
                        <a:t>INTRODUCTION </a:t>
                      </a:r>
                      <a:endParaRPr lang="en-US" sz="1000">
                        <a:solidFill>
                          <a:srgbClr val="000000"/>
                        </a:solidFill>
                        <a:latin typeface="Calibri"/>
                        <a:ea typeface="Times New Roman"/>
                        <a:cs typeface="Times New Roman"/>
                      </a:endParaRPr>
                    </a:p>
                  </a:txBody>
                  <a:tcPr marL="43314" marR="43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FFFFC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hMerge="1">
                  <a:txBody>
                    <a:bodyPr/>
                    <a:lstStyle/>
                    <a:p>
                      <a:endParaRPr lang="en-US"/>
                    </a:p>
                  </a:txBody>
                  <a:tcPr/>
                </a:tc>
                <a:tc hMerge="1">
                  <a:txBody>
                    <a:bodyPr/>
                    <a:lstStyle/>
                    <a:p>
                      <a:endParaRPr lang="en-US"/>
                    </a:p>
                  </a:txBody>
                  <a:tcPr/>
                </a:tc>
                <a:tc>
                  <a:txBody>
                    <a:bodyPr/>
                    <a:lstStyle/>
                    <a:p>
                      <a:pPr algn="r">
                        <a:spcAft>
                          <a:spcPts val="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160735">
                <a:tc>
                  <a:txBody>
                    <a:bodyPr/>
                    <a:lstStyle/>
                    <a:p>
                      <a:pPr>
                        <a:spcBef>
                          <a:spcPts val="200"/>
                        </a:spcBef>
                        <a:spcAft>
                          <a:spcPts val="200"/>
                        </a:spcAft>
                      </a:pPr>
                      <a:r>
                        <a:rPr lang="en-CA" sz="1000">
                          <a:solidFill>
                            <a:srgbClr val="000000"/>
                          </a:solidFill>
                          <a:latin typeface="Arial"/>
                          <a:ea typeface="Times New Roman"/>
                          <a:cs typeface="Times New Roman"/>
                        </a:rPr>
                        <a:t>Rationale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3</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Describe the rationale for the review in the context of what is already known.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469">
                <a:tc>
                  <a:txBody>
                    <a:bodyPr/>
                    <a:lstStyle/>
                    <a:p>
                      <a:pPr>
                        <a:spcBef>
                          <a:spcPts val="200"/>
                        </a:spcBef>
                        <a:spcAft>
                          <a:spcPts val="200"/>
                        </a:spcAft>
                      </a:pPr>
                      <a:r>
                        <a:rPr lang="en-CA" sz="1000">
                          <a:solidFill>
                            <a:srgbClr val="000000"/>
                          </a:solidFill>
                          <a:latin typeface="Arial"/>
                          <a:ea typeface="Times New Roman"/>
                          <a:cs typeface="Times New Roman"/>
                        </a:rPr>
                        <a:t>Objectives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FFFFCC"/>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4</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FFFFCC"/>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Provide an explicit statement of questions being addressed with reference to participants, interventions, comparisons, outcomes, and study design (PICOS).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160735">
                <a:tc gridSpan="3">
                  <a:txBody>
                    <a:bodyPr/>
                    <a:lstStyle/>
                    <a:p>
                      <a:pPr>
                        <a:spcAft>
                          <a:spcPts val="0"/>
                        </a:spcAft>
                      </a:pPr>
                      <a:r>
                        <a:rPr lang="en-CA" sz="1000" b="1">
                          <a:solidFill>
                            <a:srgbClr val="000000"/>
                          </a:solidFill>
                          <a:latin typeface="Arial"/>
                          <a:ea typeface="Times New Roman"/>
                          <a:cs typeface="Times New Roman"/>
                        </a:rPr>
                        <a:t>METHODS </a:t>
                      </a:r>
                      <a:endParaRPr lang="en-US" sz="1000">
                        <a:solidFill>
                          <a:srgbClr val="000000"/>
                        </a:solidFill>
                        <a:latin typeface="Calibri"/>
                        <a:ea typeface="Times New Roman"/>
                        <a:cs typeface="Times New Roman"/>
                      </a:endParaRPr>
                    </a:p>
                  </a:txBody>
                  <a:tcPr marL="43314" marR="43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FFFFC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hMerge="1">
                  <a:txBody>
                    <a:bodyPr/>
                    <a:lstStyle/>
                    <a:p>
                      <a:endParaRPr lang="en-US"/>
                    </a:p>
                  </a:txBody>
                  <a:tcPr/>
                </a:tc>
                <a:tc hMerge="1">
                  <a:txBody>
                    <a:bodyPr/>
                    <a:lstStyle/>
                    <a:p>
                      <a:endParaRPr lang="en-US"/>
                    </a:p>
                  </a:txBody>
                  <a:tcPr/>
                </a:tc>
                <a:tc>
                  <a:txBody>
                    <a:bodyPr/>
                    <a:lstStyle/>
                    <a:p>
                      <a:pPr algn="r">
                        <a:spcAft>
                          <a:spcPts val="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21469">
                <a:tc>
                  <a:txBody>
                    <a:bodyPr/>
                    <a:lstStyle/>
                    <a:p>
                      <a:pPr>
                        <a:spcBef>
                          <a:spcPts val="200"/>
                        </a:spcBef>
                        <a:spcAft>
                          <a:spcPts val="200"/>
                        </a:spcAft>
                      </a:pPr>
                      <a:r>
                        <a:rPr lang="en-CA" sz="1000">
                          <a:solidFill>
                            <a:srgbClr val="000000"/>
                          </a:solidFill>
                          <a:latin typeface="Arial"/>
                          <a:ea typeface="Times New Roman"/>
                          <a:cs typeface="Times New Roman"/>
                        </a:rPr>
                        <a:t>Protocol and registration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5</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Indicate if a review protocol exists, if and where it can be accessed (e.g., Web address), and, if available, provide registration information including registration number.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9099">
                <a:tc>
                  <a:txBody>
                    <a:bodyPr/>
                    <a:lstStyle/>
                    <a:p>
                      <a:pPr>
                        <a:spcBef>
                          <a:spcPts val="200"/>
                        </a:spcBef>
                        <a:spcAft>
                          <a:spcPts val="200"/>
                        </a:spcAft>
                      </a:pPr>
                      <a:r>
                        <a:rPr lang="en-CA" sz="1000">
                          <a:solidFill>
                            <a:srgbClr val="000000"/>
                          </a:solidFill>
                          <a:latin typeface="Arial"/>
                          <a:ea typeface="Times New Roman"/>
                          <a:cs typeface="Times New Roman"/>
                        </a:rPr>
                        <a:t>Eligibility criteria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6</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r>
                        <a:rPr lang="en-CA" sz="1000" dirty="0">
                          <a:solidFill>
                            <a:srgbClr val="000000"/>
                          </a:solidFill>
                          <a:latin typeface="Arial"/>
                          <a:ea typeface="Times New Roman"/>
                          <a:cs typeface="Times New Roman"/>
                        </a:rPr>
                        <a:t>Specify study characteristics (e.g., PICOS, length of follow</a:t>
                      </a:r>
                      <a:r>
                        <a:rPr lang="en-CA" sz="1000" dirty="0">
                          <a:solidFill>
                            <a:srgbClr val="000000"/>
                          </a:solidFill>
                          <a:latin typeface="Calibri"/>
                          <a:ea typeface="Times New Roman"/>
                          <a:cs typeface="Arial"/>
                        </a:rPr>
                        <a:t>-</a:t>
                      </a:r>
                      <a:r>
                        <a:rPr lang="en-CA" sz="1000" dirty="0">
                          <a:solidFill>
                            <a:srgbClr val="000000"/>
                          </a:solidFill>
                          <a:latin typeface="Arial"/>
                          <a:ea typeface="Times New Roman"/>
                          <a:cs typeface="Times New Roman"/>
                        </a:rPr>
                        <a:t>up) and report characteristics (e.g., years considered, language, publication status) used as criteria for eligibility, giving rationale. </a:t>
                      </a:r>
                      <a:endParaRPr lang="en-US" sz="1000" dirty="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469">
                <a:tc>
                  <a:txBody>
                    <a:bodyPr/>
                    <a:lstStyle/>
                    <a:p>
                      <a:pPr>
                        <a:spcBef>
                          <a:spcPts val="200"/>
                        </a:spcBef>
                        <a:spcAft>
                          <a:spcPts val="200"/>
                        </a:spcAft>
                      </a:pPr>
                      <a:r>
                        <a:rPr lang="en-CA" sz="1000">
                          <a:solidFill>
                            <a:srgbClr val="000000"/>
                          </a:solidFill>
                          <a:latin typeface="Arial"/>
                          <a:ea typeface="Times New Roman"/>
                          <a:cs typeface="Times New Roman"/>
                        </a:rPr>
                        <a:t>Information sources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7</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Describe all information sources (e.g., databases with dates of coverage, contact with study authors to identify additional studies) in the search and date last searched.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469">
                <a:tc>
                  <a:txBody>
                    <a:bodyPr/>
                    <a:lstStyle/>
                    <a:p>
                      <a:pPr>
                        <a:spcBef>
                          <a:spcPts val="200"/>
                        </a:spcBef>
                        <a:spcAft>
                          <a:spcPts val="200"/>
                        </a:spcAft>
                      </a:pPr>
                      <a:r>
                        <a:rPr lang="en-CA" sz="1000">
                          <a:solidFill>
                            <a:srgbClr val="000000"/>
                          </a:solidFill>
                          <a:latin typeface="Arial"/>
                          <a:ea typeface="Times New Roman"/>
                          <a:cs typeface="Times New Roman"/>
                        </a:rPr>
                        <a:t>Search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8</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Present full electronic search strategy for at least one database, including any limits used, such that it could be repeated.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469">
                <a:tc>
                  <a:txBody>
                    <a:bodyPr/>
                    <a:lstStyle/>
                    <a:p>
                      <a:pPr>
                        <a:spcBef>
                          <a:spcPts val="200"/>
                        </a:spcBef>
                        <a:spcAft>
                          <a:spcPts val="200"/>
                        </a:spcAft>
                      </a:pPr>
                      <a:r>
                        <a:rPr lang="en-CA" sz="1000">
                          <a:solidFill>
                            <a:srgbClr val="000000"/>
                          </a:solidFill>
                          <a:latin typeface="Arial"/>
                          <a:ea typeface="Times New Roman"/>
                          <a:cs typeface="Times New Roman"/>
                        </a:rPr>
                        <a:t>Study selection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9</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State the process for selecting studies (i.e., screening, eligibility, included in systematic review, and, if applicable, included in the meta</a:t>
                      </a:r>
                      <a:r>
                        <a:rPr lang="en-CA" sz="1000">
                          <a:solidFill>
                            <a:srgbClr val="000000"/>
                          </a:solidFill>
                          <a:latin typeface="Calibri"/>
                          <a:ea typeface="Times New Roman"/>
                          <a:cs typeface="Arial"/>
                        </a:rPr>
                        <a:t>-</a:t>
                      </a:r>
                      <a:r>
                        <a:rPr lang="en-CA" sz="1000">
                          <a:solidFill>
                            <a:srgbClr val="000000"/>
                          </a:solidFill>
                          <a:latin typeface="Arial"/>
                          <a:ea typeface="Times New Roman"/>
                          <a:cs typeface="Times New Roman"/>
                        </a:rPr>
                        <a:t>analysis).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469">
                <a:tc>
                  <a:txBody>
                    <a:bodyPr/>
                    <a:lstStyle/>
                    <a:p>
                      <a:pPr>
                        <a:spcBef>
                          <a:spcPts val="200"/>
                        </a:spcBef>
                        <a:spcAft>
                          <a:spcPts val="200"/>
                        </a:spcAft>
                      </a:pPr>
                      <a:r>
                        <a:rPr lang="en-CA" sz="1000">
                          <a:solidFill>
                            <a:srgbClr val="000000"/>
                          </a:solidFill>
                          <a:latin typeface="Arial"/>
                          <a:ea typeface="Times New Roman"/>
                          <a:cs typeface="Times New Roman"/>
                        </a:rPr>
                        <a:t>Data collection process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10</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Describe method of data extraction from reports (e.g., piloted forms, independently, in duplicate) and any processes for obtaining and confirming data from investigators.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469">
                <a:tc>
                  <a:txBody>
                    <a:bodyPr/>
                    <a:lstStyle/>
                    <a:p>
                      <a:pPr>
                        <a:spcBef>
                          <a:spcPts val="200"/>
                        </a:spcBef>
                        <a:spcAft>
                          <a:spcPts val="200"/>
                        </a:spcAft>
                      </a:pPr>
                      <a:r>
                        <a:rPr lang="en-CA" sz="1000">
                          <a:solidFill>
                            <a:srgbClr val="000000"/>
                          </a:solidFill>
                          <a:latin typeface="Arial"/>
                          <a:ea typeface="Times New Roman"/>
                          <a:cs typeface="Times New Roman"/>
                        </a:rPr>
                        <a:t>Data items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11</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List and define all variables for which data were sought (e.g., PICOS, funding sources) and any assumptions and simplifications made.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2204">
                <a:tc>
                  <a:txBody>
                    <a:bodyPr/>
                    <a:lstStyle/>
                    <a:p>
                      <a:pPr>
                        <a:spcBef>
                          <a:spcPts val="200"/>
                        </a:spcBef>
                        <a:spcAft>
                          <a:spcPts val="200"/>
                        </a:spcAft>
                      </a:pPr>
                      <a:r>
                        <a:rPr lang="en-CA" sz="1000">
                          <a:solidFill>
                            <a:srgbClr val="000000"/>
                          </a:solidFill>
                          <a:latin typeface="Arial"/>
                          <a:ea typeface="Times New Roman"/>
                          <a:cs typeface="Times New Roman"/>
                        </a:rPr>
                        <a:t>Risk of bias in individual studies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12</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Describe methods used for assessing risk of bias of individual studies (including specification of whether this was done at the study or outcome level), and how this information is to be used in any data synthesis.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735">
                <a:tc>
                  <a:txBody>
                    <a:bodyPr/>
                    <a:lstStyle/>
                    <a:p>
                      <a:pPr>
                        <a:spcBef>
                          <a:spcPts val="200"/>
                        </a:spcBef>
                        <a:spcAft>
                          <a:spcPts val="200"/>
                        </a:spcAft>
                      </a:pPr>
                      <a:r>
                        <a:rPr lang="en-CA" sz="1000">
                          <a:solidFill>
                            <a:srgbClr val="000000"/>
                          </a:solidFill>
                          <a:latin typeface="Arial"/>
                          <a:ea typeface="Times New Roman"/>
                          <a:cs typeface="Times New Roman"/>
                        </a:rPr>
                        <a:t>Summary measures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13</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State the principal summary measures (e.g., risk ratio, difference in means).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1469">
                <a:tc>
                  <a:txBody>
                    <a:bodyPr/>
                    <a:lstStyle/>
                    <a:p>
                      <a:pPr>
                        <a:spcBef>
                          <a:spcPts val="200"/>
                        </a:spcBef>
                        <a:spcAft>
                          <a:spcPts val="200"/>
                        </a:spcAft>
                      </a:pPr>
                      <a:r>
                        <a:rPr lang="en-CA" sz="1000">
                          <a:solidFill>
                            <a:srgbClr val="000000"/>
                          </a:solidFill>
                          <a:latin typeface="Arial"/>
                          <a:ea typeface="Times New Roman"/>
                          <a:cs typeface="Times New Roman"/>
                        </a:rPr>
                        <a:t>Synthesis of results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14</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Describe the methods of handling data and combining results of studies, if done, including measures of consistency (e.g., I</a:t>
                      </a:r>
                      <a:r>
                        <a:rPr lang="en-CA" sz="1000" baseline="30000">
                          <a:solidFill>
                            <a:srgbClr val="000000"/>
                          </a:solidFill>
                          <a:latin typeface="Arial"/>
                          <a:ea typeface="Times New Roman"/>
                          <a:cs typeface="Times New Roman"/>
                        </a:rPr>
                        <a:t>2</a:t>
                      </a:r>
                      <a:r>
                        <a:rPr lang="en-CA" sz="1000">
                          <a:solidFill>
                            <a:srgbClr val="000000"/>
                          </a:solidFill>
                          <a:latin typeface="Arial"/>
                          <a:ea typeface="Times New Roman"/>
                          <a:cs typeface="Times New Roman"/>
                        </a:rPr>
                        <a:t>) for each meta</a:t>
                      </a:r>
                      <a:r>
                        <a:rPr lang="en-CA" sz="1000">
                          <a:solidFill>
                            <a:srgbClr val="000000"/>
                          </a:solidFill>
                          <a:latin typeface="Calibri"/>
                          <a:ea typeface="Times New Roman"/>
                          <a:cs typeface="Arial"/>
                        </a:rPr>
                        <a:t>-</a:t>
                      </a:r>
                      <a:r>
                        <a:rPr lang="en-CA" sz="1000">
                          <a:solidFill>
                            <a:srgbClr val="000000"/>
                          </a:solidFill>
                          <a:latin typeface="Arial"/>
                          <a:ea typeface="Times New Roman"/>
                          <a:cs typeface="Times New Roman"/>
                        </a:rPr>
                        <a:t>analysis.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dirty="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Page 1 of 2 </a:t>
            </a:r>
            <a:endParaRPr kumimoji="0" lang="en-US" sz="600" b="0" i="0" u="none" strike="noStrike" cap="none" normalizeH="0" baseline="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CA" sz="8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From: </a:t>
            </a:r>
            <a:r>
              <a:rPr kumimoji="0" lang="en-CA"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Moher D, Liberati A, Tetzlaff J, Altman DG, The PRISMA Group (2009). Preferred Reporting Items for Systematic Reviews and Meta-Analyses: The PRISMA Statement. </a:t>
            </a:r>
            <a:r>
              <a:rPr kumimoji="0" lang="da-DK"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PLoS Med 6(7): e1000097. doi:10.1371/journal.pmed1000097 </a:t>
            </a:r>
            <a:endParaRPr kumimoji="0" lang="en-US" sz="600" b="0" i="0" u="none" strike="noStrike" cap="none" normalizeH="0" baseline="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CA" sz="900" b="0" i="0" u="none" strike="noStrike" cap="none" normalizeH="0" baseline="0" smtClean="0">
                <a:ln>
                  <a:noFill/>
                </a:ln>
                <a:solidFill>
                  <a:srgbClr val="333399"/>
                </a:solidFill>
                <a:effectLst/>
                <a:latin typeface="Arial" pitchFamily="34" charset="0"/>
                <a:ea typeface="Times New Roman" pitchFamily="18" charset="0"/>
                <a:cs typeface="Arial" pitchFamily="34" charset="0"/>
              </a:rPr>
              <a:t>For more information, visit:</a:t>
            </a:r>
            <a:r>
              <a:rPr kumimoji="0" lang="en-CA" sz="9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r>
              <a:rPr kumimoji="0" lang="da-DK" sz="900" b="1" i="0" u="sng" strike="noStrike" cap="none" normalizeH="0" baseline="0" smtClean="0">
                <a:ln>
                  <a:noFill/>
                </a:ln>
                <a:solidFill>
                  <a:srgbClr val="0063FF"/>
                </a:solidFill>
                <a:effectLst/>
                <a:latin typeface="Arial" pitchFamily="34" charset="0"/>
                <a:ea typeface="Times New Roman" pitchFamily="18" charset="0"/>
                <a:cs typeface="Arial" pitchFamily="34" charset="0"/>
              </a:rPr>
              <a:t>www.prisma</a:t>
            </a:r>
            <a:r>
              <a:rPr kumimoji="0" lang="da-DK" sz="900" b="1" i="0" u="sng" strike="noStrike" cap="none" normalizeH="0" baseline="0" smtClean="0">
                <a:ln>
                  <a:noFill/>
                </a:ln>
                <a:solidFill>
                  <a:srgbClr val="0063FF"/>
                </a:solidFill>
                <a:effectLst/>
                <a:latin typeface="Calibri" pitchFamily="34" charset="0"/>
                <a:ea typeface="Times New Roman" pitchFamily="18" charset="0"/>
                <a:cs typeface="Arial" pitchFamily="34" charset="0"/>
              </a:rPr>
              <a:t>-</a:t>
            </a:r>
            <a:r>
              <a:rPr kumimoji="0" lang="da-DK" sz="900" b="1" i="0" u="sng" strike="noStrike" cap="none" normalizeH="0" baseline="0" smtClean="0">
                <a:ln>
                  <a:noFill/>
                </a:ln>
                <a:solidFill>
                  <a:srgbClr val="0063FF"/>
                </a:solidFill>
                <a:effectLst/>
                <a:latin typeface="Arial" pitchFamily="34" charset="0"/>
                <a:ea typeface="Times New Roman" pitchFamily="18" charset="0"/>
                <a:cs typeface="Arial" pitchFamily="34" charset="0"/>
              </a:rPr>
              <a:t>statement.org</a:t>
            </a:r>
            <a:r>
              <a:rPr kumimoji="0" lang="da-DK" sz="9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en-US" sz="600" b="0" i="0" u="none" strike="noStrike" cap="none" normalizeH="0" baseline="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CA"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Page 2 of 2 </a:t>
            </a:r>
            <a:endParaRPr kumimoji="0" lang="en-CA" sz="1800" b="0" i="0" u="none" strike="noStrike" cap="none" normalizeH="0" baseline="0" smtClean="0">
              <a:ln>
                <a:noFill/>
              </a:ln>
              <a:solidFill>
                <a:schemeClr val="tx1"/>
              </a:solidFill>
              <a:effectLst/>
              <a:latin typeface="Arial" pitchFamily="34" charset="0"/>
            </a:endParaRPr>
          </a:p>
        </p:txBody>
      </p:sp>
      <p:sp>
        <p:nvSpPr>
          <p:cNvPr id="522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Page 1 of 2 </a:t>
            </a:r>
            <a:endParaRPr kumimoji="0" lang="en-US" sz="600" b="0" i="0" u="none" strike="noStrike" cap="none" normalizeH="0" baseline="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CA" sz="8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From: </a:t>
            </a:r>
            <a:r>
              <a:rPr kumimoji="0" lang="en-CA"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Moher D, Liberati A, Tetzlaff J, Altman DG, The PRISMA Group (2009). Preferred Reporting Items for Systematic Reviews and Meta-Analyses: The PRISMA Statement. </a:t>
            </a:r>
            <a:r>
              <a:rPr kumimoji="0" lang="da-DK"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PLoS Med 6(7): e1000097. doi:10.1371/journal.pmed1000097 </a:t>
            </a:r>
            <a:endParaRPr kumimoji="0" lang="en-US" sz="600" b="0" i="0" u="none" strike="noStrike" cap="none" normalizeH="0" baseline="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CA" sz="900" b="0" i="0" u="none" strike="noStrike" cap="none" normalizeH="0" baseline="0" smtClean="0">
                <a:ln>
                  <a:noFill/>
                </a:ln>
                <a:solidFill>
                  <a:srgbClr val="333399"/>
                </a:solidFill>
                <a:effectLst/>
                <a:latin typeface="Arial" pitchFamily="34" charset="0"/>
                <a:ea typeface="Times New Roman" pitchFamily="18" charset="0"/>
                <a:cs typeface="Arial" pitchFamily="34" charset="0"/>
              </a:rPr>
              <a:t>For more information, visit:</a:t>
            </a:r>
            <a:r>
              <a:rPr kumimoji="0" lang="en-CA" sz="9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r>
              <a:rPr kumimoji="0" lang="da-DK" sz="900" b="1" i="0" u="sng" strike="noStrike" cap="none" normalizeH="0" baseline="0" smtClean="0">
                <a:ln>
                  <a:noFill/>
                </a:ln>
                <a:solidFill>
                  <a:srgbClr val="0063FF"/>
                </a:solidFill>
                <a:effectLst/>
                <a:latin typeface="Arial" pitchFamily="34" charset="0"/>
                <a:ea typeface="Times New Roman" pitchFamily="18" charset="0"/>
                <a:cs typeface="Arial" pitchFamily="34" charset="0"/>
              </a:rPr>
              <a:t>www.prisma</a:t>
            </a:r>
            <a:r>
              <a:rPr kumimoji="0" lang="da-DK" sz="900" b="1" i="0" u="sng" strike="noStrike" cap="none" normalizeH="0" baseline="0" smtClean="0">
                <a:ln>
                  <a:noFill/>
                </a:ln>
                <a:solidFill>
                  <a:srgbClr val="0063FF"/>
                </a:solidFill>
                <a:effectLst/>
                <a:latin typeface="Calibri" pitchFamily="34" charset="0"/>
                <a:ea typeface="Times New Roman" pitchFamily="18" charset="0"/>
                <a:cs typeface="Arial" pitchFamily="34" charset="0"/>
              </a:rPr>
              <a:t>-</a:t>
            </a:r>
            <a:r>
              <a:rPr kumimoji="0" lang="da-DK" sz="900" b="1" i="0" u="sng" strike="noStrike" cap="none" normalizeH="0" baseline="0" smtClean="0">
                <a:ln>
                  <a:noFill/>
                </a:ln>
                <a:solidFill>
                  <a:srgbClr val="0063FF"/>
                </a:solidFill>
                <a:effectLst/>
                <a:latin typeface="Arial" pitchFamily="34" charset="0"/>
                <a:ea typeface="Times New Roman" pitchFamily="18" charset="0"/>
                <a:cs typeface="Arial" pitchFamily="34" charset="0"/>
              </a:rPr>
              <a:t>statement.org</a:t>
            </a:r>
            <a:r>
              <a:rPr kumimoji="0" lang="da-DK" sz="9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en-US" sz="600" b="0" i="0" u="none" strike="noStrike" cap="none" normalizeH="0" baseline="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CA"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Page 2 of 2 </a:t>
            </a:r>
            <a:endParaRPr kumimoji="0" lang="en-CA" sz="1800" b="0" i="0" u="none" strike="noStrike" cap="none" normalizeH="0" baseline="0" smtClean="0">
              <a:ln>
                <a:noFill/>
              </a:ln>
              <a:solidFill>
                <a:schemeClr val="tx1"/>
              </a:solidFill>
              <a:effectLst/>
              <a:latin typeface="Arial" pitchFamily="34" charset="0"/>
            </a:endParaRPr>
          </a:p>
        </p:txBody>
      </p:sp>
      <p:graphicFrame>
        <p:nvGraphicFramePr>
          <p:cNvPr id="12" name="Table 11"/>
          <p:cNvGraphicFramePr>
            <a:graphicFrameLocks noGrp="1"/>
          </p:cNvGraphicFramePr>
          <p:nvPr/>
        </p:nvGraphicFramePr>
        <p:xfrm>
          <a:off x="611560" y="1124742"/>
          <a:ext cx="8064896" cy="5676868"/>
        </p:xfrm>
        <a:graphic>
          <a:graphicData uri="http://schemas.openxmlformats.org/drawingml/2006/table">
            <a:tbl>
              <a:tblPr/>
              <a:tblGrid>
                <a:gridCol w="1485638"/>
                <a:gridCol w="286516"/>
                <a:gridCol w="5624205"/>
                <a:gridCol w="668537"/>
              </a:tblGrid>
              <a:tr h="437072">
                <a:tc>
                  <a:txBody>
                    <a:bodyPr/>
                    <a:lstStyle/>
                    <a:p>
                      <a:pPr>
                        <a:spcAft>
                          <a:spcPts val="0"/>
                        </a:spcAft>
                      </a:pPr>
                      <a:r>
                        <a:rPr lang="en-CA" sz="1000" b="1" dirty="0">
                          <a:solidFill>
                            <a:srgbClr val="FFFFFF"/>
                          </a:solidFill>
                          <a:latin typeface="Arial"/>
                          <a:ea typeface="Times New Roman"/>
                          <a:cs typeface="Times New Roman"/>
                        </a:rPr>
                        <a:t>Section/topic </a:t>
                      </a:r>
                      <a:endParaRPr lang="en-US" sz="1000" dirty="0">
                        <a:solidFill>
                          <a:srgbClr val="000000"/>
                        </a:solidFill>
                        <a:latin typeface="Calibri"/>
                        <a:ea typeface="Times New Roman"/>
                        <a:cs typeface="Times New Roman"/>
                      </a:endParaRPr>
                    </a:p>
                  </a:txBody>
                  <a:tcPr marL="43314" marR="43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63639A"/>
                    </a:solidFill>
                  </a:tcPr>
                </a:tc>
                <a:tc>
                  <a:txBody>
                    <a:bodyPr/>
                    <a:lstStyle/>
                    <a:p>
                      <a:pPr algn="r">
                        <a:spcAft>
                          <a:spcPts val="0"/>
                        </a:spcAft>
                      </a:pPr>
                      <a:r>
                        <a:rPr lang="en-CA" sz="1000" b="1">
                          <a:solidFill>
                            <a:srgbClr val="FFFFFF"/>
                          </a:solidFill>
                          <a:latin typeface="Arial"/>
                          <a:ea typeface="Times New Roman"/>
                          <a:cs typeface="Times New Roman"/>
                        </a:rPr>
                        <a:t>#</a:t>
                      </a:r>
                      <a:endParaRPr lang="en-US" sz="1000">
                        <a:solidFill>
                          <a:srgbClr val="000000"/>
                        </a:solidFill>
                        <a:latin typeface="Calibri"/>
                        <a:ea typeface="Times New Roman"/>
                        <a:cs typeface="Times New Roman"/>
                      </a:endParaRPr>
                    </a:p>
                  </a:txBody>
                  <a:tcPr marL="43314" marR="43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63639A"/>
                    </a:solidFill>
                  </a:tcPr>
                </a:tc>
                <a:tc>
                  <a:txBody>
                    <a:bodyPr/>
                    <a:lstStyle/>
                    <a:p>
                      <a:pPr>
                        <a:spcAft>
                          <a:spcPts val="0"/>
                        </a:spcAft>
                      </a:pPr>
                      <a:r>
                        <a:rPr lang="en-CA" sz="1000" b="1" dirty="0">
                          <a:solidFill>
                            <a:srgbClr val="FFFFFF"/>
                          </a:solidFill>
                          <a:latin typeface="Arial"/>
                          <a:ea typeface="Times New Roman"/>
                          <a:cs typeface="Times New Roman"/>
                        </a:rPr>
                        <a:t>Checklist item </a:t>
                      </a:r>
                      <a:endParaRPr lang="en-US" sz="1000" dirty="0">
                        <a:solidFill>
                          <a:srgbClr val="000000"/>
                        </a:solidFill>
                        <a:latin typeface="Calibri"/>
                        <a:ea typeface="Times New Roman"/>
                        <a:cs typeface="Times New Roman"/>
                      </a:endParaRPr>
                    </a:p>
                  </a:txBody>
                  <a:tcPr marL="43314" marR="43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63639A"/>
                    </a:solidFill>
                  </a:tcPr>
                </a:tc>
                <a:tc>
                  <a:txBody>
                    <a:bodyPr/>
                    <a:lstStyle/>
                    <a:p>
                      <a:pPr>
                        <a:spcAft>
                          <a:spcPts val="0"/>
                        </a:spcAft>
                      </a:pPr>
                      <a:r>
                        <a:rPr lang="en-CA" sz="1000" b="1">
                          <a:solidFill>
                            <a:srgbClr val="FFFFFF"/>
                          </a:solidFill>
                          <a:latin typeface="Arial"/>
                          <a:ea typeface="Times New Roman"/>
                          <a:cs typeface="Times New Roman"/>
                        </a:rPr>
                        <a:t>Reported on page # </a:t>
                      </a:r>
                      <a:endParaRPr lang="en-US" sz="1000">
                        <a:solidFill>
                          <a:srgbClr val="000000"/>
                        </a:solidFill>
                        <a:latin typeface="Calibri"/>
                        <a:ea typeface="Times New Roman"/>
                        <a:cs typeface="Times New Roman"/>
                      </a:endParaRPr>
                    </a:p>
                  </a:txBody>
                  <a:tcPr marL="43314" marR="43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63639A"/>
                    </a:solidFill>
                  </a:tcPr>
                </a:tc>
              </a:tr>
              <a:tr h="379059">
                <a:tc>
                  <a:txBody>
                    <a:bodyPr/>
                    <a:lstStyle/>
                    <a:p>
                      <a:pPr>
                        <a:spcBef>
                          <a:spcPts val="200"/>
                        </a:spcBef>
                        <a:spcAft>
                          <a:spcPts val="200"/>
                        </a:spcAft>
                      </a:pPr>
                      <a:r>
                        <a:rPr lang="en-CA" sz="1000">
                          <a:solidFill>
                            <a:srgbClr val="000000"/>
                          </a:solidFill>
                          <a:latin typeface="Arial"/>
                          <a:ea typeface="Times New Roman"/>
                          <a:cs typeface="Times New Roman"/>
                        </a:rPr>
                        <a:t>Risk of bias across studies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15</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Specify any assessment of risk of bias that may affect the cumulative evidence (e.g., publication bias, selective reporting within studies).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4445">
                <a:tc>
                  <a:txBody>
                    <a:bodyPr/>
                    <a:lstStyle/>
                    <a:p>
                      <a:pPr>
                        <a:spcBef>
                          <a:spcPts val="200"/>
                        </a:spcBef>
                        <a:spcAft>
                          <a:spcPts val="200"/>
                        </a:spcAft>
                      </a:pPr>
                      <a:r>
                        <a:rPr lang="en-CA" sz="1000">
                          <a:solidFill>
                            <a:srgbClr val="000000"/>
                          </a:solidFill>
                          <a:latin typeface="Arial"/>
                          <a:ea typeface="Times New Roman"/>
                          <a:cs typeface="Times New Roman"/>
                        </a:rPr>
                        <a:t>Additional analyses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FFFFCC"/>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16</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FFFFCC"/>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Describe methods of additional analyses (e.g., sensitivity or subgroup analyses, meta-regression), if done, indicating which were pre</a:t>
                      </a:r>
                      <a:r>
                        <a:rPr lang="en-CA" sz="1000">
                          <a:solidFill>
                            <a:srgbClr val="000000"/>
                          </a:solidFill>
                          <a:latin typeface="Calibri"/>
                          <a:ea typeface="Times New Roman"/>
                          <a:cs typeface="Arial"/>
                        </a:rPr>
                        <a:t>-</a:t>
                      </a:r>
                      <a:r>
                        <a:rPr lang="en-CA" sz="1000">
                          <a:solidFill>
                            <a:srgbClr val="000000"/>
                          </a:solidFill>
                          <a:latin typeface="Arial"/>
                          <a:ea typeface="Times New Roman"/>
                          <a:cs typeface="Times New Roman"/>
                        </a:rPr>
                        <a:t>specified.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20845">
                <a:tc gridSpan="3">
                  <a:txBody>
                    <a:bodyPr/>
                    <a:lstStyle/>
                    <a:p>
                      <a:pPr>
                        <a:spcAft>
                          <a:spcPts val="0"/>
                        </a:spcAft>
                      </a:pPr>
                      <a:r>
                        <a:rPr lang="en-CA" sz="1000" b="1">
                          <a:solidFill>
                            <a:srgbClr val="000000"/>
                          </a:solidFill>
                          <a:latin typeface="Arial"/>
                          <a:ea typeface="Times New Roman"/>
                          <a:cs typeface="Times New Roman"/>
                        </a:rPr>
                        <a:t>RESULTS </a:t>
                      </a:r>
                      <a:endParaRPr lang="en-US" sz="1000">
                        <a:solidFill>
                          <a:srgbClr val="000000"/>
                        </a:solidFill>
                        <a:latin typeface="Calibri"/>
                        <a:ea typeface="Times New Roman"/>
                        <a:cs typeface="Times New Roman"/>
                      </a:endParaRPr>
                    </a:p>
                  </a:txBody>
                  <a:tcPr marL="43314" marR="43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FFFFC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hMerge="1">
                  <a:txBody>
                    <a:bodyPr/>
                    <a:lstStyle/>
                    <a:p>
                      <a:endParaRPr lang="en-US"/>
                    </a:p>
                  </a:txBody>
                  <a:tcPr/>
                </a:tc>
                <a:tc hMerge="1">
                  <a:txBody>
                    <a:bodyPr/>
                    <a:lstStyle/>
                    <a:p>
                      <a:endParaRPr lang="en-US"/>
                    </a:p>
                  </a:txBody>
                  <a:tcPr/>
                </a:tc>
                <a:tc>
                  <a:txBody>
                    <a:bodyPr/>
                    <a:lstStyle/>
                    <a:p>
                      <a:pPr algn="ctr">
                        <a:spcAft>
                          <a:spcPts val="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81037">
                <a:tc>
                  <a:txBody>
                    <a:bodyPr/>
                    <a:lstStyle/>
                    <a:p>
                      <a:pPr>
                        <a:spcBef>
                          <a:spcPts val="200"/>
                        </a:spcBef>
                        <a:spcAft>
                          <a:spcPts val="200"/>
                        </a:spcAft>
                      </a:pPr>
                      <a:r>
                        <a:rPr lang="en-CA" sz="1000">
                          <a:solidFill>
                            <a:srgbClr val="000000"/>
                          </a:solidFill>
                          <a:latin typeface="Arial"/>
                          <a:ea typeface="Times New Roman"/>
                          <a:cs typeface="Times New Roman"/>
                        </a:rPr>
                        <a:t>Study selection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17</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Give numbers of studies screened, assessed for eligibility, and included in the review, with reasons for exclusions at each stage, ideally with a flow diagram.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37">
                <a:tc>
                  <a:txBody>
                    <a:bodyPr/>
                    <a:lstStyle/>
                    <a:p>
                      <a:pPr>
                        <a:spcBef>
                          <a:spcPts val="200"/>
                        </a:spcBef>
                        <a:spcAft>
                          <a:spcPts val="200"/>
                        </a:spcAft>
                      </a:pPr>
                      <a:r>
                        <a:rPr lang="en-CA" sz="1000">
                          <a:solidFill>
                            <a:srgbClr val="000000"/>
                          </a:solidFill>
                          <a:latin typeface="Arial"/>
                          <a:ea typeface="Times New Roman"/>
                          <a:cs typeface="Times New Roman"/>
                        </a:rPr>
                        <a:t>Study characteristics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18</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For each study, present characteristics for which data were extracted (e.g., study size, PICOS, follow-up period) and provide the citations.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526">
                <a:tc>
                  <a:txBody>
                    <a:bodyPr/>
                    <a:lstStyle/>
                    <a:p>
                      <a:pPr>
                        <a:spcBef>
                          <a:spcPts val="200"/>
                        </a:spcBef>
                        <a:spcAft>
                          <a:spcPts val="200"/>
                        </a:spcAft>
                      </a:pPr>
                      <a:r>
                        <a:rPr lang="en-CA" sz="1000">
                          <a:solidFill>
                            <a:srgbClr val="000000"/>
                          </a:solidFill>
                          <a:latin typeface="Arial"/>
                          <a:ea typeface="Times New Roman"/>
                          <a:cs typeface="Times New Roman"/>
                        </a:rPr>
                        <a:t>Risk of bias within studies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19</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Present data on risk of bias of each study and, if available, any outcome level assessment (see item 12).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37">
                <a:tc>
                  <a:txBody>
                    <a:bodyPr/>
                    <a:lstStyle/>
                    <a:p>
                      <a:pPr>
                        <a:spcBef>
                          <a:spcPts val="200"/>
                        </a:spcBef>
                        <a:spcAft>
                          <a:spcPts val="200"/>
                        </a:spcAft>
                      </a:pPr>
                      <a:r>
                        <a:rPr lang="en-CA" sz="1000">
                          <a:solidFill>
                            <a:srgbClr val="000000"/>
                          </a:solidFill>
                          <a:latin typeface="Arial"/>
                          <a:ea typeface="Times New Roman"/>
                          <a:cs typeface="Times New Roman"/>
                        </a:rPr>
                        <a:t>Results of individual studies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20</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For all outcomes considered (benefits or harms), present, for each study: (a) simple summary data for each intervention group (b) effect estimates and confidence intervals, ideally with a forest plot.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845">
                <a:tc>
                  <a:txBody>
                    <a:bodyPr/>
                    <a:lstStyle/>
                    <a:p>
                      <a:pPr>
                        <a:spcBef>
                          <a:spcPts val="200"/>
                        </a:spcBef>
                        <a:spcAft>
                          <a:spcPts val="200"/>
                        </a:spcAft>
                      </a:pPr>
                      <a:r>
                        <a:rPr lang="en-CA" sz="1000">
                          <a:solidFill>
                            <a:srgbClr val="000000"/>
                          </a:solidFill>
                          <a:latin typeface="Arial"/>
                          <a:ea typeface="Times New Roman"/>
                          <a:cs typeface="Times New Roman"/>
                        </a:rPr>
                        <a:t>Synthesis of results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21</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Present results of each meta-analysis done, including confidence intervals and measures of consistency.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9526">
                <a:tc>
                  <a:txBody>
                    <a:bodyPr/>
                    <a:lstStyle/>
                    <a:p>
                      <a:pPr>
                        <a:spcBef>
                          <a:spcPts val="200"/>
                        </a:spcBef>
                        <a:spcAft>
                          <a:spcPts val="200"/>
                        </a:spcAft>
                      </a:pPr>
                      <a:r>
                        <a:rPr lang="en-CA" sz="1000">
                          <a:solidFill>
                            <a:srgbClr val="000000"/>
                          </a:solidFill>
                          <a:latin typeface="Arial"/>
                          <a:ea typeface="Times New Roman"/>
                          <a:cs typeface="Times New Roman"/>
                        </a:rPr>
                        <a:t>Risk of bias across studies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22</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Present results of any assessment of risk of bias across studies (see Item 15).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9079">
                <a:tc>
                  <a:txBody>
                    <a:bodyPr/>
                    <a:lstStyle/>
                    <a:p>
                      <a:pPr>
                        <a:spcBef>
                          <a:spcPts val="200"/>
                        </a:spcBef>
                        <a:spcAft>
                          <a:spcPts val="200"/>
                        </a:spcAft>
                      </a:pPr>
                      <a:r>
                        <a:rPr lang="en-CA" sz="1000">
                          <a:solidFill>
                            <a:srgbClr val="000000"/>
                          </a:solidFill>
                          <a:latin typeface="Arial"/>
                          <a:ea typeface="Times New Roman"/>
                          <a:cs typeface="Times New Roman"/>
                        </a:rPr>
                        <a:t>Additional analysis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FFFFCC"/>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23</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FFFFCC"/>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Give results of additional analyses, if done (e.g., sensitivity or subgroup analyses, meta-regression [see Item 16]).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20845">
                <a:tc gridSpan="3">
                  <a:txBody>
                    <a:bodyPr/>
                    <a:lstStyle/>
                    <a:p>
                      <a:pPr>
                        <a:spcAft>
                          <a:spcPts val="0"/>
                        </a:spcAft>
                      </a:pPr>
                      <a:r>
                        <a:rPr lang="en-CA" sz="1000" b="1">
                          <a:solidFill>
                            <a:srgbClr val="000000"/>
                          </a:solidFill>
                          <a:latin typeface="Arial"/>
                          <a:ea typeface="Times New Roman"/>
                          <a:cs typeface="Times New Roman"/>
                        </a:rPr>
                        <a:t>DISCUSSION </a:t>
                      </a:r>
                      <a:endParaRPr lang="en-US" sz="1000">
                        <a:solidFill>
                          <a:srgbClr val="000000"/>
                        </a:solidFill>
                        <a:latin typeface="Calibri"/>
                        <a:ea typeface="Times New Roman"/>
                        <a:cs typeface="Times New Roman"/>
                      </a:endParaRPr>
                    </a:p>
                  </a:txBody>
                  <a:tcPr marL="43314" marR="43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FFFFC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hMerge="1">
                  <a:txBody>
                    <a:bodyPr/>
                    <a:lstStyle/>
                    <a:p>
                      <a:endParaRPr lang="en-US"/>
                    </a:p>
                  </a:txBody>
                  <a:tcPr/>
                </a:tc>
                <a:tc hMerge="1">
                  <a:txBody>
                    <a:bodyPr/>
                    <a:lstStyle/>
                    <a:p>
                      <a:endParaRPr lang="en-US"/>
                    </a:p>
                  </a:txBody>
                  <a:tcPr/>
                </a:tc>
                <a:tc>
                  <a:txBody>
                    <a:bodyPr/>
                    <a:lstStyle/>
                    <a:p>
                      <a:pPr algn="ctr">
                        <a:spcAft>
                          <a:spcPts val="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81037">
                <a:tc>
                  <a:txBody>
                    <a:bodyPr/>
                    <a:lstStyle/>
                    <a:p>
                      <a:pPr>
                        <a:spcBef>
                          <a:spcPts val="200"/>
                        </a:spcBef>
                        <a:spcAft>
                          <a:spcPts val="200"/>
                        </a:spcAft>
                      </a:pPr>
                      <a:r>
                        <a:rPr lang="en-CA" sz="1000">
                          <a:solidFill>
                            <a:srgbClr val="000000"/>
                          </a:solidFill>
                          <a:latin typeface="Arial"/>
                          <a:ea typeface="Times New Roman"/>
                          <a:cs typeface="Times New Roman"/>
                        </a:rPr>
                        <a:t>Summary of evidence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24</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Summarize the main findings including the strength of evidence for each main outcome; consider their relevance to key groups (e.g., healthcare providers, users, and policy makers).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37">
                <a:tc>
                  <a:txBody>
                    <a:bodyPr/>
                    <a:lstStyle/>
                    <a:p>
                      <a:pPr>
                        <a:spcBef>
                          <a:spcPts val="200"/>
                        </a:spcBef>
                        <a:spcAft>
                          <a:spcPts val="200"/>
                        </a:spcAft>
                      </a:pPr>
                      <a:r>
                        <a:rPr lang="en-CA" sz="1000">
                          <a:solidFill>
                            <a:srgbClr val="000000"/>
                          </a:solidFill>
                          <a:latin typeface="Arial"/>
                          <a:ea typeface="Times New Roman"/>
                          <a:cs typeface="Times New Roman"/>
                        </a:rPr>
                        <a:t>Limitations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25</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Discuss limitations at study and outcome level (e.g., risk of bias), and at review-level (e.g., incomplete retrieval of identified research, reporting bias).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878">
                <a:tc>
                  <a:txBody>
                    <a:bodyPr/>
                    <a:lstStyle/>
                    <a:p>
                      <a:pPr>
                        <a:spcBef>
                          <a:spcPts val="200"/>
                        </a:spcBef>
                        <a:spcAft>
                          <a:spcPts val="200"/>
                        </a:spcAft>
                      </a:pPr>
                      <a:r>
                        <a:rPr lang="en-CA" sz="1000">
                          <a:solidFill>
                            <a:srgbClr val="000000"/>
                          </a:solidFill>
                          <a:latin typeface="Arial"/>
                          <a:ea typeface="Times New Roman"/>
                          <a:cs typeface="Times New Roman"/>
                        </a:rPr>
                        <a:t>Conclusions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FFFFCC"/>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26</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dbl" algn="ctr">
                      <a:solidFill>
                        <a:srgbClr val="FFFFCC"/>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Provide a general interpretation of the results in the context of other evidence, and implications for future research.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r h="219526">
                <a:tc gridSpan="3">
                  <a:txBody>
                    <a:bodyPr/>
                    <a:lstStyle/>
                    <a:p>
                      <a:pPr>
                        <a:spcAft>
                          <a:spcPts val="0"/>
                        </a:spcAft>
                      </a:pPr>
                      <a:r>
                        <a:rPr lang="en-CA" sz="1000" b="1">
                          <a:solidFill>
                            <a:srgbClr val="000000"/>
                          </a:solidFill>
                          <a:latin typeface="Arial"/>
                          <a:ea typeface="Times New Roman"/>
                          <a:cs typeface="Times New Roman"/>
                        </a:rPr>
                        <a:t>FUNDING </a:t>
                      </a:r>
                      <a:endParaRPr lang="en-US" sz="1000">
                        <a:solidFill>
                          <a:srgbClr val="000000"/>
                        </a:solidFill>
                        <a:latin typeface="Calibri"/>
                        <a:ea typeface="Times New Roman"/>
                        <a:cs typeface="Times New Roman"/>
                      </a:endParaRPr>
                    </a:p>
                  </a:txBody>
                  <a:tcPr marL="43314" marR="4331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dbl" algn="ctr">
                      <a:solidFill>
                        <a:srgbClr val="FFFFCC"/>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hMerge="1">
                  <a:txBody>
                    <a:bodyPr/>
                    <a:lstStyle/>
                    <a:p>
                      <a:endParaRPr lang="en-US"/>
                    </a:p>
                  </a:txBody>
                  <a:tcPr/>
                </a:tc>
                <a:tc hMerge="1">
                  <a:txBody>
                    <a:bodyPr/>
                    <a:lstStyle/>
                    <a:p>
                      <a:endParaRPr lang="en-US"/>
                    </a:p>
                  </a:txBody>
                  <a:tcPr/>
                </a:tc>
                <a:tc>
                  <a:txBody>
                    <a:bodyPr/>
                    <a:lstStyle/>
                    <a:p>
                      <a:pPr algn="ctr">
                        <a:spcAft>
                          <a:spcPts val="0"/>
                        </a:spcAft>
                      </a:pPr>
                      <a:endParaRPr lang="en-CA" sz="100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375763">
                <a:tc>
                  <a:txBody>
                    <a:bodyPr/>
                    <a:lstStyle/>
                    <a:p>
                      <a:pPr>
                        <a:spcBef>
                          <a:spcPts val="200"/>
                        </a:spcBef>
                        <a:spcAft>
                          <a:spcPts val="200"/>
                        </a:spcAft>
                      </a:pPr>
                      <a:r>
                        <a:rPr lang="en-CA" sz="1000">
                          <a:solidFill>
                            <a:srgbClr val="000000"/>
                          </a:solidFill>
                          <a:latin typeface="Arial"/>
                          <a:ea typeface="Times New Roman"/>
                          <a:cs typeface="Times New Roman"/>
                        </a:rPr>
                        <a:t>Funding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lgn="r">
                        <a:spcBef>
                          <a:spcPts val="200"/>
                        </a:spcBef>
                        <a:spcAft>
                          <a:spcPts val="200"/>
                        </a:spcAft>
                      </a:pPr>
                      <a:r>
                        <a:rPr lang="en-CA" sz="1000">
                          <a:solidFill>
                            <a:srgbClr val="000000"/>
                          </a:solidFill>
                          <a:latin typeface="Arial"/>
                          <a:ea typeface="Times New Roman"/>
                          <a:cs typeface="Times New Roman"/>
                        </a:rPr>
                        <a:t>27</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spcBef>
                          <a:spcPts val="200"/>
                        </a:spcBef>
                        <a:spcAft>
                          <a:spcPts val="200"/>
                        </a:spcAft>
                      </a:pPr>
                      <a:r>
                        <a:rPr lang="en-CA" sz="1000">
                          <a:solidFill>
                            <a:srgbClr val="000000"/>
                          </a:solidFill>
                          <a:latin typeface="Arial"/>
                          <a:ea typeface="Times New Roman"/>
                          <a:cs typeface="Times New Roman"/>
                        </a:rPr>
                        <a:t>Describe sources of funding for the systematic review and other support (e.g., supply of data); role of funders for the systematic review. </a:t>
                      </a:r>
                      <a:endParaRPr lang="en-US" sz="1000">
                        <a:solidFill>
                          <a:srgbClr val="000000"/>
                        </a:solidFill>
                        <a:latin typeface="Calibri"/>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c>
                  <a:txBody>
                    <a:bodyPr/>
                    <a:lstStyle/>
                    <a:p>
                      <a:pPr>
                        <a:spcBef>
                          <a:spcPts val="200"/>
                        </a:spcBef>
                        <a:spcAft>
                          <a:spcPts val="200"/>
                        </a:spcAft>
                      </a:pPr>
                      <a:endParaRPr lang="en-CA" sz="1000" dirty="0">
                        <a:solidFill>
                          <a:srgbClr val="000000"/>
                        </a:solidFill>
                        <a:latin typeface="Arial"/>
                        <a:ea typeface="Times New Roman"/>
                        <a:cs typeface="Times New Roman"/>
                      </a:endParaRPr>
                    </a:p>
                  </a:txBody>
                  <a:tcPr marL="43314" marR="4331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tcPr>
                </a:tc>
              </a:tr>
            </a:tbl>
          </a:graphicData>
        </a:graphic>
      </p:graphicFrame>
      <p:sp>
        <p:nvSpPr>
          <p:cNvPr id="5222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CA"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Page 1 of 2 </a:t>
            </a:r>
            <a:endParaRPr kumimoji="0" lang="en-US" sz="600" b="0" i="0" u="none" strike="noStrike" cap="none" normalizeH="0" baseline="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CA" sz="8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From: </a:t>
            </a:r>
            <a:r>
              <a:rPr kumimoji="0" lang="en-CA"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Moher D, Liberati A, Tetzlaff J, Altman DG, The PRISMA Group (2009). Preferred Reporting Items for Systematic Reviews and Meta-Analyses: The PRISMA Statement. </a:t>
            </a:r>
            <a:r>
              <a:rPr kumimoji="0" lang="da-DK" sz="8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PLoS Med 6(7): e1000097. doi:10.1371/journal.pmed1000097 </a:t>
            </a:r>
            <a:endParaRPr kumimoji="0" lang="en-US" sz="600" b="0" i="0" u="none" strike="noStrike" cap="none" normalizeH="0" baseline="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CA" sz="900" b="0" i="0" u="none" strike="noStrike" cap="none" normalizeH="0" baseline="0" smtClean="0">
                <a:ln>
                  <a:noFill/>
                </a:ln>
                <a:solidFill>
                  <a:srgbClr val="333399"/>
                </a:solidFill>
                <a:effectLst/>
                <a:latin typeface="Arial" pitchFamily="34" charset="0"/>
                <a:ea typeface="Times New Roman" pitchFamily="18" charset="0"/>
                <a:cs typeface="Arial" pitchFamily="34" charset="0"/>
              </a:rPr>
              <a:t>For more information, visit:</a:t>
            </a:r>
            <a:r>
              <a:rPr kumimoji="0" lang="en-CA" sz="9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r>
              <a:rPr kumimoji="0" lang="da-DK" sz="900" b="1" i="0" u="sng" strike="noStrike" cap="none" normalizeH="0" baseline="0" smtClean="0">
                <a:ln>
                  <a:noFill/>
                </a:ln>
                <a:solidFill>
                  <a:srgbClr val="0063FF"/>
                </a:solidFill>
                <a:effectLst/>
                <a:latin typeface="Arial" pitchFamily="34" charset="0"/>
                <a:ea typeface="Times New Roman" pitchFamily="18" charset="0"/>
                <a:cs typeface="Arial" pitchFamily="34" charset="0"/>
              </a:rPr>
              <a:t>www.prisma</a:t>
            </a:r>
            <a:r>
              <a:rPr kumimoji="0" lang="da-DK" sz="900" b="1" i="0" u="sng" strike="noStrike" cap="none" normalizeH="0" baseline="0" smtClean="0">
                <a:ln>
                  <a:noFill/>
                </a:ln>
                <a:solidFill>
                  <a:srgbClr val="0063FF"/>
                </a:solidFill>
                <a:effectLst/>
                <a:latin typeface="Calibri" pitchFamily="34" charset="0"/>
                <a:ea typeface="Times New Roman" pitchFamily="18" charset="0"/>
                <a:cs typeface="Arial" pitchFamily="34" charset="0"/>
              </a:rPr>
              <a:t>-</a:t>
            </a:r>
            <a:r>
              <a:rPr kumimoji="0" lang="da-DK" sz="900" b="1" i="0" u="sng" strike="noStrike" cap="none" normalizeH="0" baseline="0" smtClean="0">
                <a:ln>
                  <a:noFill/>
                </a:ln>
                <a:solidFill>
                  <a:srgbClr val="0063FF"/>
                </a:solidFill>
                <a:effectLst/>
                <a:latin typeface="Arial" pitchFamily="34" charset="0"/>
                <a:ea typeface="Times New Roman" pitchFamily="18" charset="0"/>
                <a:cs typeface="Arial" pitchFamily="34" charset="0"/>
              </a:rPr>
              <a:t>statement.org</a:t>
            </a:r>
            <a:r>
              <a:rPr kumimoji="0" lang="da-DK" sz="9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en-US" sz="600" b="0" i="0" u="none" strike="noStrike" cap="none" normalizeH="0" baseline="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CA"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Page 2 of 2 </a:t>
            </a:r>
            <a:endParaRPr kumimoji="0" lang="en-CA" sz="1800" b="0" i="0" u="none" strike="noStrike" cap="none" normalizeH="0" baseline="0" smtClean="0">
              <a:ln>
                <a:noFill/>
              </a:ln>
              <a:solidFill>
                <a:schemeClr val="tx1"/>
              </a:solidFill>
              <a:effectLst/>
              <a:latin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1484784"/>
            <a:ext cx="6696744" cy="3046988"/>
          </a:xfrm>
          <a:prstGeom prst="rect">
            <a:avLst/>
          </a:prstGeom>
        </p:spPr>
        <p:txBody>
          <a:bodyPr wrap="square">
            <a:spAutoFit/>
          </a:bodyPr>
          <a:lstStyle/>
          <a:p>
            <a:pPr algn="l"/>
            <a:r>
              <a:rPr lang="en-US" sz="3200" b="1" i="1" dirty="0">
                <a:latin typeface="Calibri" pitchFamily="34" charset="0"/>
              </a:rPr>
              <a:t>PRISMA Explanation and </a:t>
            </a:r>
            <a:r>
              <a:rPr lang="en-US" sz="3200" b="1" i="1" dirty="0" smtClean="0">
                <a:latin typeface="Calibri" pitchFamily="34" charset="0"/>
              </a:rPr>
              <a:t>Elaboration</a:t>
            </a:r>
            <a:r>
              <a:rPr lang="sr-Cyrl-RS" sz="3200" b="1" i="1" dirty="0" smtClean="0">
                <a:latin typeface="Calibri" pitchFamily="34" charset="0"/>
              </a:rPr>
              <a:t> </a:t>
            </a:r>
            <a:r>
              <a:rPr lang="en-US" sz="3200" b="1" i="1" dirty="0" smtClean="0">
                <a:latin typeface="Calibri" pitchFamily="34" charset="0"/>
              </a:rPr>
              <a:t> Document</a:t>
            </a:r>
            <a:r>
              <a:rPr lang="sr-Cyrl-RS" sz="3200" i="1" dirty="0" smtClean="0">
                <a:latin typeface="Calibri" pitchFamily="34" charset="0"/>
              </a:rPr>
              <a:t> </a:t>
            </a:r>
          </a:p>
          <a:p>
            <a:pPr algn="l"/>
            <a:r>
              <a:rPr lang="sr-Cyrl-RS" sz="2800" dirty="0" smtClean="0">
                <a:latin typeface="Calibri" pitchFamily="34" charset="0"/>
              </a:rPr>
              <a:t>Референца:</a:t>
            </a:r>
          </a:p>
          <a:p>
            <a:pPr algn="l"/>
            <a:r>
              <a:rPr lang="en-US" sz="2000" i="1" dirty="0" err="1" smtClean="0">
                <a:latin typeface="Calibri" pitchFamily="34" charset="0"/>
              </a:rPr>
              <a:t>Liberati</a:t>
            </a:r>
            <a:r>
              <a:rPr lang="en-US" sz="2000" i="1" dirty="0" smtClean="0">
                <a:latin typeface="Calibri" pitchFamily="34" charset="0"/>
              </a:rPr>
              <a:t> A, Altman DG, </a:t>
            </a:r>
            <a:r>
              <a:rPr lang="en-US" sz="2000" i="1" dirty="0" err="1" smtClean="0">
                <a:latin typeface="Calibri" pitchFamily="34" charset="0"/>
              </a:rPr>
              <a:t>Tetzlaff</a:t>
            </a:r>
            <a:r>
              <a:rPr lang="en-US" sz="2000" i="1" dirty="0" smtClean="0">
                <a:latin typeface="Calibri" pitchFamily="34" charset="0"/>
              </a:rPr>
              <a:t> J, </a:t>
            </a:r>
            <a:r>
              <a:rPr lang="en-US" sz="2000" i="1" dirty="0" err="1" smtClean="0">
                <a:latin typeface="Calibri" pitchFamily="34" charset="0"/>
              </a:rPr>
              <a:t>Mulrow</a:t>
            </a:r>
            <a:r>
              <a:rPr lang="en-US" sz="2000" i="1" dirty="0" smtClean="0">
                <a:latin typeface="Calibri" pitchFamily="34" charset="0"/>
              </a:rPr>
              <a:t> C, </a:t>
            </a:r>
            <a:r>
              <a:rPr lang="en-US" sz="2000" i="1" dirty="0" err="1" smtClean="0">
                <a:latin typeface="Calibri" pitchFamily="34" charset="0"/>
              </a:rPr>
              <a:t>Gøtzsche</a:t>
            </a:r>
            <a:r>
              <a:rPr lang="en-US" sz="2000" i="1" dirty="0" smtClean="0">
                <a:latin typeface="Calibri" pitchFamily="34" charset="0"/>
              </a:rPr>
              <a:t> PC, Ioannidis JPA, et al. The PRISMA Statement for Reporting Systematic Reviews and Meta-Analyses of Studies That Evaluate Health Care Interventions: Explanation and Elaboration. BMJ 2009; 339:b2700. </a:t>
            </a:r>
            <a:r>
              <a:rPr lang="en-US" sz="2000" i="1" dirty="0" err="1" smtClean="0">
                <a:latin typeface="Calibri" pitchFamily="34" charset="0"/>
              </a:rPr>
              <a:t>doi</a:t>
            </a:r>
            <a:r>
              <a:rPr lang="en-US" sz="2000" i="1" dirty="0" smtClean="0">
                <a:latin typeface="Calibri" pitchFamily="34" charset="0"/>
              </a:rPr>
              <a:t>: 10.1136/bmj.b2700</a:t>
            </a:r>
            <a:endParaRPr lang="en-US" sz="2000" i="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564904"/>
            <a:ext cx="8229600" cy="1143000"/>
          </a:xfrm>
        </p:spPr>
        <p:txBody>
          <a:bodyPr/>
          <a:lstStyle/>
          <a:p>
            <a:r>
              <a:rPr lang="en-US" b="1" i="1" dirty="0" smtClean="0"/>
              <a:t>CONSORT</a:t>
            </a:r>
            <a:r>
              <a:rPr lang="en-US" dirty="0" smtClean="0"/>
              <a:t> Statement</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80" name="Picture 4"/>
          <p:cNvPicPr>
            <a:picLocks noChangeAspect="1" noChangeArrowheads="1"/>
          </p:cNvPicPr>
          <p:nvPr/>
        </p:nvPicPr>
        <p:blipFill>
          <a:blip r:embed="rId2" cstate="print"/>
          <a:srcRect/>
          <a:stretch>
            <a:fillRect/>
          </a:stretch>
        </p:blipFill>
        <p:spPr bwMode="auto">
          <a:xfrm>
            <a:off x="0" y="1052736"/>
            <a:ext cx="9144000" cy="6048673"/>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p:cNvPicPr>
            <a:picLocks noChangeAspect="1" noChangeArrowheads="1"/>
          </p:cNvPicPr>
          <p:nvPr/>
        </p:nvPicPr>
        <p:blipFill>
          <a:blip r:embed="rId2" cstate="print"/>
          <a:srcRect/>
          <a:stretch>
            <a:fillRect/>
          </a:stretch>
        </p:blipFill>
        <p:spPr bwMode="auto">
          <a:xfrm>
            <a:off x="0" y="1052736"/>
            <a:ext cx="9144000" cy="6506939"/>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04864"/>
            <a:ext cx="8229600" cy="2016224"/>
          </a:xfrm>
        </p:spPr>
        <p:txBody>
          <a:bodyPr/>
          <a:lstStyle/>
          <a:p>
            <a:r>
              <a:rPr lang="en-US" i="1" dirty="0" smtClean="0">
                <a:solidFill>
                  <a:schemeClr val="tx2"/>
                </a:solidFill>
                <a:latin typeface="+mj-lt"/>
                <a:ea typeface="+mj-ea"/>
                <a:cs typeface="+mj-cs"/>
              </a:rPr>
              <a:t>STROBE checklist for </a:t>
            </a:r>
            <a:r>
              <a:rPr lang="en-US" b="1" i="1" dirty="0" smtClean="0">
                <a:solidFill>
                  <a:schemeClr val="tx2"/>
                </a:solidFill>
                <a:latin typeface="+mj-lt"/>
                <a:ea typeface="+mj-ea"/>
                <a:cs typeface="+mj-cs"/>
              </a:rPr>
              <a:t>cohort, case-control, and cross-sectional studies</a:t>
            </a:r>
            <a:endParaRPr lang="en-US"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sz="3200" dirty="0" smtClean="0"/>
              <a:t>Априори градација оригиналних научних чланака</a:t>
            </a:r>
            <a:r>
              <a:rPr lang="en-US" sz="3200" dirty="0" smtClean="0"/>
              <a:t> </a:t>
            </a:r>
            <a:r>
              <a:rPr lang="sr-Cyrl-RS" sz="3200" dirty="0" smtClean="0"/>
              <a:t>према </a:t>
            </a:r>
            <a:r>
              <a:rPr lang="sr-Cyrl-RS" sz="3200" dirty="0" smtClean="0"/>
              <a:t>значају за клиничку праксу</a:t>
            </a:r>
            <a:endParaRPr lang="en-US" sz="3200" dirty="0"/>
          </a:p>
        </p:txBody>
      </p:sp>
      <p:sp>
        <p:nvSpPr>
          <p:cNvPr id="3" name="Content Placeholder 2"/>
          <p:cNvSpPr>
            <a:spLocks noGrp="1"/>
          </p:cNvSpPr>
          <p:nvPr>
            <p:ph idx="1"/>
          </p:nvPr>
        </p:nvSpPr>
        <p:spPr/>
        <p:txBody>
          <a:bodyPr/>
          <a:lstStyle/>
          <a:p>
            <a:r>
              <a:rPr lang="sr-Cyrl-RS" sz="2800" dirty="0" smtClean="0"/>
              <a:t>Систематски прегледни чланак/мета анализа</a:t>
            </a:r>
          </a:p>
          <a:p>
            <a:endParaRPr lang="sr-Cyrl-RS" sz="2000" dirty="0" smtClean="0"/>
          </a:p>
          <a:p>
            <a:r>
              <a:rPr lang="sr-Cyrl-RS" sz="2800" dirty="0" smtClean="0"/>
              <a:t>Рандомизоване контролисане студије</a:t>
            </a:r>
          </a:p>
          <a:p>
            <a:pPr>
              <a:buNone/>
            </a:pPr>
            <a:endParaRPr lang="sr-Cyrl-RS" sz="2000" dirty="0" smtClean="0"/>
          </a:p>
          <a:p>
            <a:r>
              <a:rPr lang="sr-Cyrl-RS" sz="2800" dirty="0" smtClean="0"/>
              <a:t>Опсервационе студије:</a:t>
            </a:r>
          </a:p>
          <a:p>
            <a:pPr lvl="1"/>
            <a:r>
              <a:rPr lang="sr-Cyrl-RS" sz="2400" dirty="0" smtClean="0"/>
              <a:t>Кохортне студије</a:t>
            </a:r>
            <a:endParaRPr lang="sr-Cyrl-RS" sz="2400" dirty="0" smtClean="0"/>
          </a:p>
          <a:p>
            <a:pPr lvl="1"/>
            <a:r>
              <a:rPr lang="sr-Cyrl-RS" sz="2400" dirty="0" smtClean="0"/>
              <a:t>Студије “случај-контрола”</a:t>
            </a:r>
          </a:p>
          <a:p>
            <a:pPr lvl="1"/>
            <a:r>
              <a:rPr lang="sr-Cyrl-RS" sz="2400" dirty="0" smtClean="0"/>
              <a:t>Студије пресека, серије случајева, студије “пре и после”</a:t>
            </a:r>
            <a:endParaRPr lang="sr-Cyrl-RS" sz="2000" dirty="0" smtClean="0"/>
          </a:p>
          <a:p>
            <a:r>
              <a:rPr lang="sr-Cyrl-RS" sz="2800" dirty="0" smtClean="0"/>
              <a:t>Прикази појединачних случајева</a:t>
            </a:r>
          </a:p>
        </p:txBody>
      </p:sp>
      <p:sp>
        <p:nvSpPr>
          <p:cNvPr id="4" name="Down Arrow 3"/>
          <p:cNvSpPr/>
          <p:nvPr/>
        </p:nvSpPr>
        <p:spPr bwMode="auto">
          <a:xfrm>
            <a:off x="2915816" y="2780928"/>
            <a:ext cx="144016" cy="432048"/>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5" name="Down Arrow 4"/>
          <p:cNvSpPr/>
          <p:nvPr/>
        </p:nvSpPr>
        <p:spPr bwMode="auto">
          <a:xfrm>
            <a:off x="2915816" y="3645024"/>
            <a:ext cx="144016" cy="432048"/>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6" name="Down Arrow 5"/>
          <p:cNvSpPr/>
          <p:nvPr/>
        </p:nvSpPr>
        <p:spPr bwMode="auto">
          <a:xfrm>
            <a:off x="2915816" y="5949280"/>
            <a:ext cx="144016" cy="432048"/>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7" name="Down Arrow 6"/>
          <p:cNvSpPr/>
          <p:nvPr/>
        </p:nvSpPr>
        <p:spPr bwMode="auto">
          <a:xfrm>
            <a:off x="3923928" y="2780928"/>
            <a:ext cx="144016" cy="432048"/>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8" name="Down Arrow 7"/>
          <p:cNvSpPr/>
          <p:nvPr/>
        </p:nvSpPr>
        <p:spPr bwMode="auto">
          <a:xfrm>
            <a:off x="4860032" y="2780928"/>
            <a:ext cx="144016" cy="432048"/>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9" name="Down Arrow 8"/>
          <p:cNvSpPr/>
          <p:nvPr/>
        </p:nvSpPr>
        <p:spPr bwMode="auto">
          <a:xfrm>
            <a:off x="3923928" y="3645024"/>
            <a:ext cx="144016" cy="432048"/>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0" name="Down Arrow 9"/>
          <p:cNvSpPr/>
          <p:nvPr/>
        </p:nvSpPr>
        <p:spPr bwMode="auto">
          <a:xfrm>
            <a:off x="4860032" y="3645024"/>
            <a:ext cx="144016" cy="432048"/>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1" name="Down Arrow 10"/>
          <p:cNvSpPr/>
          <p:nvPr/>
        </p:nvSpPr>
        <p:spPr bwMode="auto">
          <a:xfrm>
            <a:off x="3923928" y="5949280"/>
            <a:ext cx="144016" cy="432048"/>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
        <p:nvSpPr>
          <p:cNvPr id="12" name="Down Arrow 11"/>
          <p:cNvSpPr/>
          <p:nvPr/>
        </p:nvSpPr>
        <p:spPr bwMode="auto">
          <a:xfrm>
            <a:off x="4860032" y="5949280"/>
            <a:ext cx="144016" cy="432048"/>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p:cNvPicPr>
            <a:picLocks noChangeAspect="1" noChangeArrowheads="1"/>
          </p:cNvPicPr>
          <p:nvPr/>
        </p:nvPicPr>
        <p:blipFill>
          <a:blip r:embed="rId2" cstate="print"/>
          <a:srcRect/>
          <a:stretch>
            <a:fillRect/>
          </a:stretch>
        </p:blipFill>
        <p:spPr bwMode="auto">
          <a:xfrm>
            <a:off x="899592" y="1052736"/>
            <a:ext cx="7632848" cy="5805265"/>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2"/>
          <p:cNvPicPr>
            <a:picLocks noChangeAspect="1" noChangeArrowheads="1"/>
          </p:cNvPicPr>
          <p:nvPr/>
        </p:nvPicPr>
        <p:blipFill>
          <a:blip r:embed="rId2" cstate="print"/>
          <a:srcRect/>
          <a:stretch>
            <a:fillRect/>
          </a:stretch>
        </p:blipFill>
        <p:spPr bwMode="auto">
          <a:xfrm>
            <a:off x="683568" y="1052737"/>
            <a:ext cx="7992888" cy="5805263"/>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Медицина заснована на доказима (</a:t>
            </a:r>
            <a:r>
              <a:rPr lang="sr-Latn-RS" i="1" dirty="0" smtClean="0"/>
              <a:t>EBM</a:t>
            </a:r>
            <a:r>
              <a:rPr lang="sr-Latn-RS" dirty="0" smtClean="0"/>
              <a:t>)</a:t>
            </a:r>
            <a:endParaRPr lang="en-US" dirty="0"/>
          </a:p>
        </p:txBody>
      </p:sp>
      <p:sp>
        <p:nvSpPr>
          <p:cNvPr id="3" name="Content Placeholder 2"/>
          <p:cNvSpPr>
            <a:spLocks noGrp="1"/>
          </p:cNvSpPr>
          <p:nvPr>
            <p:ph idx="1"/>
          </p:nvPr>
        </p:nvSpPr>
        <p:spPr/>
        <p:txBody>
          <a:bodyPr/>
          <a:lstStyle/>
          <a:p>
            <a:r>
              <a:rPr lang="sr-Cyrl-RS" sz="2400" dirty="0" smtClean="0"/>
              <a:t>Бави се критичком проценом или анализом литературних доказа</a:t>
            </a:r>
          </a:p>
          <a:p>
            <a:r>
              <a:rPr lang="sr-Cyrl-RS" sz="2400" dirty="0" smtClean="0"/>
              <a:t>Базира се на адекватном познавању и правилној примени формалних правила (критеријума), који се разликују у зависности од врсте оригиналног истраживања</a:t>
            </a:r>
          </a:p>
          <a:p>
            <a:r>
              <a:rPr lang="sr-Cyrl-RS" sz="2400" dirty="0" smtClean="0"/>
              <a:t>Обједињује најбоље литературне доказе са клиничким искуством и системом вредности пацијента, како би се донела најбоља одлука о лечењу индивидуалног пацијента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Анализа публикованог оригиналног чланка</a:t>
            </a:r>
            <a:endParaRPr lang="en-US" dirty="0"/>
          </a:p>
        </p:txBody>
      </p:sp>
      <p:sp>
        <p:nvSpPr>
          <p:cNvPr id="3" name="Content Placeholder 2"/>
          <p:cNvSpPr>
            <a:spLocks noGrp="1"/>
          </p:cNvSpPr>
          <p:nvPr>
            <p:ph idx="1"/>
          </p:nvPr>
        </p:nvSpPr>
        <p:spPr/>
        <p:txBody>
          <a:bodyPr/>
          <a:lstStyle/>
          <a:p>
            <a:pPr marL="514350" indent="-514350" eaLnBrk="1" hangingPunct="1">
              <a:buFontTx/>
              <a:buAutoNum type="arabicPeriod"/>
            </a:pPr>
            <a:r>
              <a:rPr lang="ru-RU" sz="2800" b="1" dirty="0" smtClean="0"/>
              <a:t>Методолошка валидност</a:t>
            </a:r>
            <a:r>
              <a:rPr lang="sr-Latn-RS" sz="2800" b="1" dirty="0" smtClean="0"/>
              <a:t> (</a:t>
            </a:r>
            <a:r>
              <a:rPr lang="sr-Cyrl-RS" sz="2800" b="1" dirty="0" smtClean="0"/>
              <a:t>интерна и екстерна валидност)</a:t>
            </a:r>
            <a:endParaRPr lang="ru-RU" sz="2800" b="1" dirty="0" smtClean="0"/>
          </a:p>
          <a:p>
            <a:pPr lvl="1" eaLnBrk="1" hangingPunct="1"/>
            <a:r>
              <a:rPr lang="ru-RU" sz="2400" dirty="0" smtClean="0"/>
              <a:t>Да ли се може веровати резултатима истраживања, тј. да ли је у студији заиста измерено оно што аутори тврде да су мерили?</a:t>
            </a:r>
          </a:p>
          <a:p>
            <a:pPr marL="514350" indent="-514350" eaLnBrk="1" hangingPunct="1">
              <a:buFontTx/>
              <a:buAutoNum type="arabicPeriod"/>
            </a:pPr>
            <a:r>
              <a:rPr lang="ru-RU" sz="2800" b="1" dirty="0" smtClean="0"/>
              <a:t>Клиничка значајност резултата</a:t>
            </a:r>
          </a:p>
          <a:p>
            <a:pPr lvl="1" eaLnBrk="1" hangingPunct="1"/>
            <a:r>
              <a:rPr lang="ru-RU" sz="2400" dirty="0" smtClean="0"/>
              <a:t>Да ли добијени резултати истраживања могу имати било какав утицај на доношење одлука у свакодневној клиничкој пракси?</a:t>
            </a:r>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Склоности у истраживању (систематска грешка)</a:t>
            </a:r>
            <a:endParaRPr lang="en-US" dirty="0"/>
          </a:p>
        </p:txBody>
      </p:sp>
      <p:sp>
        <p:nvSpPr>
          <p:cNvPr id="3" name="Content Placeholder 2"/>
          <p:cNvSpPr>
            <a:spLocks noGrp="1"/>
          </p:cNvSpPr>
          <p:nvPr>
            <p:ph idx="1"/>
          </p:nvPr>
        </p:nvSpPr>
        <p:spPr/>
        <p:txBody>
          <a:bodyPr/>
          <a:lstStyle/>
          <a:p>
            <a:r>
              <a:rPr lang="sr-Cyrl-RS" sz="2400" dirty="0" smtClean="0"/>
              <a:t>Систематска грешка (енгл. </a:t>
            </a:r>
            <a:r>
              <a:rPr lang="sr-Latn-RS" sz="2400" dirty="0" smtClean="0"/>
              <a:t>“</a:t>
            </a:r>
            <a:r>
              <a:rPr lang="sr-Latn-RS" sz="2400" i="1" dirty="0" smtClean="0"/>
              <a:t>bias</a:t>
            </a:r>
            <a:r>
              <a:rPr lang="sr-Latn-RS" sz="2400" dirty="0" smtClean="0"/>
              <a:t>”) </a:t>
            </a:r>
            <a:r>
              <a:rPr lang="sr-Cyrl-RS" sz="2400" dirty="0" smtClean="0"/>
              <a:t>представља намеру или тежњу истраживача да добију резултате који се суштински разликују од “правих” резултата (тј. оних који би се добили када би студија било савршено спроведена)</a:t>
            </a:r>
            <a:endParaRPr lang="en-US" sz="2400" dirty="0" smtClean="0"/>
          </a:p>
          <a:p>
            <a:r>
              <a:rPr lang="sr-Cyrl-RS" sz="2400" dirty="0" smtClean="0"/>
              <a:t>Изражена систематска грешка компромитује објективност и ограничава клиничку примену резултата конкретне публиковане студије</a:t>
            </a:r>
          </a:p>
          <a:p>
            <a:r>
              <a:rPr lang="en-US" sz="2400" i="1" dirty="0" smtClean="0"/>
              <a:t>Bias</a:t>
            </a:r>
            <a:r>
              <a:rPr lang="en-US" sz="2400" dirty="0" smtClean="0"/>
              <a:t> =&gt; </a:t>
            </a:r>
            <a:r>
              <a:rPr lang="sr-Cyrl-RS" sz="2400" dirty="0" smtClean="0"/>
              <a:t>нетачни резултати</a:t>
            </a: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Склоности у истраживању (систематска грешка)</a:t>
            </a:r>
            <a:endParaRPr lang="en-US" dirty="0"/>
          </a:p>
        </p:txBody>
      </p:sp>
      <p:sp>
        <p:nvSpPr>
          <p:cNvPr id="3" name="Content Placeholder 2"/>
          <p:cNvSpPr>
            <a:spLocks noGrp="1"/>
          </p:cNvSpPr>
          <p:nvPr>
            <p:ph idx="1"/>
          </p:nvPr>
        </p:nvSpPr>
        <p:spPr/>
        <p:txBody>
          <a:bodyPr/>
          <a:lstStyle/>
          <a:p>
            <a:r>
              <a:rPr lang="sr-Cyrl-RS" sz="2400" dirty="0" smtClean="0"/>
              <a:t>Откривање систематске грешке у свим фазама публиковане клиничке студије п</a:t>
            </a:r>
            <a:r>
              <a:rPr lang="ru-RU" sz="2400" dirty="0" smtClean="0"/>
              <a:t>редставља суштину или основни циљ у критичкој процени њених резултата</a:t>
            </a:r>
          </a:p>
          <a:p>
            <a:r>
              <a:rPr lang="ru-RU" sz="2400" dirty="0" smtClean="0"/>
              <a:t>Опсервационе студије су у начелу подложније склоностима у истраживању од рандомизованих контролисаних студија</a:t>
            </a:r>
          </a:p>
          <a:p>
            <a:endParaRPr lang="en-US" sz="2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Основне врсте склоности у истраживању</a:t>
            </a:r>
            <a:endParaRPr lang="en-US" dirty="0"/>
          </a:p>
        </p:txBody>
      </p:sp>
      <p:sp>
        <p:nvSpPr>
          <p:cNvPr id="3" name="Content Placeholder 2"/>
          <p:cNvSpPr>
            <a:spLocks noGrp="1"/>
          </p:cNvSpPr>
          <p:nvPr>
            <p:ph idx="1"/>
          </p:nvPr>
        </p:nvSpPr>
        <p:spPr/>
        <p:txBody>
          <a:bodyPr/>
          <a:lstStyle/>
          <a:p>
            <a:r>
              <a:rPr lang="en-US" sz="2800" i="1" dirty="0" smtClean="0"/>
              <a:t>Selection bias</a:t>
            </a:r>
            <a:r>
              <a:rPr lang="sr-Cyrl-RS" sz="2800" i="1" dirty="0" smtClean="0"/>
              <a:t> </a:t>
            </a:r>
            <a:r>
              <a:rPr lang="sr-Cyrl-RS" sz="2800" dirty="0" smtClean="0"/>
              <a:t>– </a:t>
            </a:r>
            <a:r>
              <a:rPr lang="sr-Cyrl-RS" sz="2400" dirty="0" smtClean="0"/>
              <a:t>током фазе регрутовања испитаника и током анализе </a:t>
            </a:r>
            <a:r>
              <a:rPr lang="sr-Cyrl-RS" sz="2400" dirty="0" smtClean="0">
                <a:solidFill>
                  <a:schemeClr val="tx1"/>
                </a:solidFill>
                <a:latin typeface="+mn-lt"/>
                <a:ea typeface="+mn-ea"/>
                <a:cs typeface="+mn-cs"/>
              </a:rPr>
              <a:t>података </a:t>
            </a:r>
            <a:endParaRPr lang="sr-Latn-RS" sz="2400" dirty="0" smtClean="0"/>
          </a:p>
          <a:p>
            <a:pPr lvl="1"/>
            <a:r>
              <a:rPr lang="sr-Latn-RS" sz="2400" i="1" dirty="0" smtClean="0"/>
              <a:t>sampling bias,</a:t>
            </a:r>
            <a:r>
              <a:rPr lang="sr-Latn-RS" sz="2400" dirty="0" smtClean="0"/>
              <a:t> </a:t>
            </a:r>
            <a:r>
              <a:rPr lang="en-US" sz="2400" i="1" dirty="0" smtClean="0"/>
              <a:t>s</a:t>
            </a:r>
            <a:r>
              <a:rPr lang="en-US" sz="2400" i="1" dirty="0" smtClean="0">
                <a:solidFill>
                  <a:schemeClr val="tx1"/>
                </a:solidFill>
                <a:latin typeface="+mn-lt"/>
              </a:rPr>
              <a:t>usceptibility bias, </a:t>
            </a:r>
            <a:r>
              <a:rPr lang="sr-Latn-RS" sz="2400" i="1" dirty="0" smtClean="0"/>
              <a:t>attrition bias,</a:t>
            </a:r>
            <a:r>
              <a:rPr lang="en-US" sz="2400" dirty="0" smtClean="0"/>
              <a:t> </a:t>
            </a:r>
            <a:r>
              <a:rPr lang="en-US" sz="2400" i="1" dirty="0" smtClean="0"/>
              <a:t>etc.</a:t>
            </a:r>
            <a:r>
              <a:rPr lang="sr-Latn-RS" sz="2400" dirty="0" smtClean="0"/>
              <a:t> </a:t>
            </a:r>
            <a:endParaRPr lang="sr-Cyrl-RS" sz="2400" dirty="0" smtClean="0"/>
          </a:p>
          <a:p>
            <a:r>
              <a:rPr lang="en-US" sz="2800" i="1" dirty="0" smtClean="0">
                <a:solidFill>
                  <a:schemeClr val="tx1"/>
                </a:solidFill>
                <a:latin typeface="+mn-lt"/>
                <a:ea typeface="+mn-ea"/>
                <a:cs typeface="+mn-cs"/>
              </a:rPr>
              <a:t>Measurement </a:t>
            </a:r>
            <a:r>
              <a:rPr lang="sr-Latn-RS" sz="2800" i="1" dirty="0" smtClean="0">
                <a:solidFill>
                  <a:schemeClr val="tx1"/>
                </a:solidFill>
                <a:latin typeface="+mn-lt"/>
                <a:ea typeface="+mn-ea"/>
                <a:cs typeface="+mn-cs"/>
              </a:rPr>
              <a:t>(information) </a:t>
            </a:r>
            <a:r>
              <a:rPr lang="en-US" sz="2800" i="1" dirty="0" smtClean="0">
                <a:solidFill>
                  <a:schemeClr val="tx1"/>
                </a:solidFill>
                <a:latin typeface="+mn-lt"/>
                <a:ea typeface="+mn-ea"/>
                <a:cs typeface="+mn-cs"/>
              </a:rPr>
              <a:t>bias</a:t>
            </a:r>
            <a:r>
              <a:rPr lang="sr-Cyrl-RS" sz="2800" i="1" dirty="0" smtClean="0">
                <a:solidFill>
                  <a:schemeClr val="tx1"/>
                </a:solidFill>
                <a:latin typeface="+mn-lt"/>
                <a:ea typeface="+mn-ea"/>
                <a:cs typeface="+mn-cs"/>
              </a:rPr>
              <a:t> </a:t>
            </a:r>
            <a:r>
              <a:rPr lang="sr-Cyrl-RS" sz="2800" dirty="0" smtClean="0">
                <a:solidFill>
                  <a:schemeClr val="tx1"/>
                </a:solidFill>
                <a:latin typeface="+mn-lt"/>
                <a:ea typeface="+mn-ea"/>
                <a:cs typeface="+mn-cs"/>
              </a:rPr>
              <a:t>– </a:t>
            </a:r>
            <a:r>
              <a:rPr lang="sr-Cyrl-RS" sz="2400" dirty="0" smtClean="0">
                <a:solidFill>
                  <a:schemeClr val="tx1"/>
                </a:solidFill>
                <a:latin typeface="+mn-lt"/>
                <a:ea typeface="+mn-ea"/>
                <a:cs typeface="+mn-cs"/>
              </a:rPr>
              <a:t>током фазе прикупљања података и током фазе њихове анализе и тумачења</a:t>
            </a:r>
            <a:endParaRPr lang="sr-Latn-RS" sz="2400" dirty="0" smtClean="0">
              <a:solidFill>
                <a:schemeClr val="tx1"/>
              </a:solidFill>
              <a:latin typeface="+mn-lt"/>
              <a:ea typeface="+mn-ea"/>
              <a:cs typeface="+mn-cs"/>
            </a:endParaRPr>
          </a:p>
          <a:p>
            <a:pPr lvl="1"/>
            <a:r>
              <a:rPr lang="en-US" sz="2400" i="1" dirty="0" smtClean="0">
                <a:solidFill>
                  <a:schemeClr val="tx1"/>
                </a:solidFill>
                <a:latin typeface="+mn-lt"/>
                <a:ea typeface="+mn-ea"/>
                <a:cs typeface="+mn-cs"/>
              </a:rPr>
              <a:t>misclassification bias, observer bias, recall bias</a:t>
            </a:r>
            <a:r>
              <a:rPr lang="sr-Latn-RS" sz="2400" i="1" dirty="0" smtClean="0">
                <a:solidFill>
                  <a:schemeClr val="tx1"/>
                </a:solidFill>
                <a:latin typeface="+mn-lt"/>
                <a:ea typeface="+mn-ea"/>
                <a:cs typeface="+mn-cs"/>
              </a:rPr>
              <a:t>, etc.</a:t>
            </a:r>
            <a:endParaRPr lang="sr-Cyrl-RS" sz="2400" i="1" dirty="0" smtClean="0">
              <a:solidFill>
                <a:schemeClr val="tx1"/>
              </a:solidFill>
              <a:latin typeface="+mn-lt"/>
              <a:ea typeface="+mn-ea"/>
              <a:cs typeface="+mn-cs"/>
            </a:endParaRPr>
          </a:p>
          <a:p>
            <a:r>
              <a:rPr lang="en-US" sz="2800" i="1" dirty="0" smtClean="0"/>
              <a:t>Confounding </a:t>
            </a:r>
            <a:r>
              <a:rPr lang="sr-Cyrl-RS" sz="2400" dirty="0" smtClean="0"/>
              <a:t>(утицај збуњујућих варијабли на резултате није адекватно контролисан)</a:t>
            </a:r>
            <a:endParaRPr lang="sr-Cyrl-RS" sz="2400" i="1" dirty="0" smtClean="0">
              <a:solidFill>
                <a:schemeClr val="tx1"/>
              </a:solidFill>
              <a:latin typeface="+mn-lt"/>
              <a:ea typeface="+mn-ea"/>
              <a:cs typeface="+mn-cs"/>
            </a:endParaRPr>
          </a:p>
          <a:p>
            <a:r>
              <a:rPr lang="en-US" sz="2800" i="1" dirty="0" smtClean="0">
                <a:solidFill>
                  <a:schemeClr val="tx1"/>
                </a:solidFill>
                <a:latin typeface="+mn-lt"/>
                <a:ea typeface="+mn-ea"/>
                <a:cs typeface="+mn-cs"/>
              </a:rPr>
              <a:t>Publication Bias</a:t>
            </a:r>
            <a:r>
              <a:rPr lang="sr-Cyrl-RS" sz="2800" i="1" dirty="0" smtClean="0">
                <a:solidFill>
                  <a:schemeClr val="tx1"/>
                </a:solidFill>
                <a:latin typeface="+mn-lt"/>
                <a:ea typeface="+mn-ea"/>
                <a:cs typeface="+mn-cs"/>
              </a:rPr>
              <a:t> </a:t>
            </a:r>
            <a:r>
              <a:rPr lang="sr-Cyrl-RS" sz="2400" dirty="0" smtClean="0">
                <a:solidFill>
                  <a:schemeClr val="tx1"/>
                </a:solidFill>
                <a:latin typeface="+mn-lt"/>
                <a:ea typeface="+mn-ea"/>
                <a:cs typeface="+mn-cs"/>
              </a:rPr>
              <a:t>(код мета-анализа)</a:t>
            </a:r>
            <a:endParaRPr lang="en-US"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EBM</a:t>
            </a:r>
            <a:r>
              <a:rPr lang="en-US" dirty="0" smtClean="0"/>
              <a:t> </a:t>
            </a:r>
            <a:r>
              <a:rPr lang="sr-Cyrl-RS" dirty="0" smtClean="0"/>
              <a:t>критеријуми за извештавања о оригиналним истраживањима</a:t>
            </a:r>
            <a:endParaRPr lang="en-US" dirty="0"/>
          </a:p>
        </p:txBody>
      </p:sp>
      <p:sp>
        <p:nvSpPr>
          <p:cNvPr id="3" name="Content Placeholder 2"/>
          <p:cNvSpPr>
            <a:spLocks noGrp="1"/>
          </p:cNvSpPr>
          <p:nvPr>
            <p:ph idx="1"/>
          </p:nvPr>
        </p:nvSpPr>
        <p:spPr>
          <a:xfrm>
            <a:off x="457200" y="2204864"/>
            <a:ext cx="8435280" cy="4608686"/>
          </a:xfrm>
        </p:spPr>
        <p:txBody>
          <a:bodyPr/>
          <a:lstStyle/>
          <a:p>
            <a:r>
              <a:rPr lang="en-US" sz="2800" b="1" dirty="0" smtClean="0">
                <a:solidFill>
                  <a:schemeClr val="tx1"/>
                </a:solidFill>
                <a:latin typeface="+mn-lt"/>
                <a:ea typeface="+mn-ea"/>
                <a:cs typeface="+mn-cs"/>
              </a:rPr>
              <a:t>P</a:t>
            </a:r>
            <a:r>
              <a:rPr lang="en-US" sz="2800" dirty="0" smtClean="0">
                <a:solidFill>
                  <a:schemeClr val="tx1"/>
                </a:solidFill>
                <a:latin typeface="+mn-lt"/>
                <a:ea typeface="+mn-ea"/>
                <a:cs typeface="+mn-cs"/>
              </a:rPr>
              <a:t>referred </a:t>
            </a:r>
            <a:r>
              <a:rPr lang="en-US" sz="2800" b="1" dirty="0" smtClean="0">
                <a:solidFill>
                  <a:schemeClr val="tx1"/>
                </a:solidFill>
                <a:latin typeface="+mn-lt"/>
                <a:ea typeface="+mn-ea"/>
                <a:cs typeface="+mn-cs"/>
              </a:rPr>
              <a:t>R</a:t>
            </a:r>
            <a:r>
              <a:rPr lang="en-US" sz="2800" dirty="0" smtClean="0">
                <a:solidFill>
                  <a:schemeClr val="tx1"/>
                </a:solidFill>
                <a:latin typeface="+mn-lt"/>
                <a:ea typeface="+mn-ea"/>
                <a:cs typeface="+mn-cs"/>
              </a:rPr>
              <a:t>eporting </a:t>
            </a:r>
            <a:r>
              <a:rPr lang="en-US" sz="2800" b="1" dirty="0" smtClean="0">
                <a:solidFill>
                  <a:schemeClr val="tx1"/>
                </a:solidFill>
                <a:latin typeface="+mn-lt"/>
                <a:ea typeface="+mn-ea"/>
                <a:cs typeface="+mn-cs"/>
              </a:rPr>
              <a:t>I</a:t>
            </a:r>
            <a:r>
              <a:rPr lang="en-US" sz="2800" dirty="0" smtClean="0">
                <a:solidFill>
                  <a:schemeClr val="tx1"/>
                </a:solidFill>
                <a:latin typeface="+mn-lt"/>
                <a:ea typeface="+mn-ea"/>
                <a:cs typeface="+mn-cs"/>
              </a:rPr>
              <a:t>tems for </a:t>
            </a:r>
            <a:r>
              <a:rPr lang="en-US" sz="2800" b="1" dirty="0" smtClean="0">
                <a:solidFill>
                  <a:schemeClr val="tx1"/>
                </a:solidFill>
                <a:latin typeface="+mn-lt"/>
                <a:ea typeface="+mn-ea"/>
                <a:cs typeface="+mn-cs"/>
              </a:rPr>
              <a:t>S</a:t>
            </a:r>
            <a:r>
              <a:rPr lang="en-US" sz="2800" dirty="0" smtClean="0">
                <a:solidFill>
                  <a:schemeClr val="tx1"/>
                </a:solidFill>
                <a:latin typeface="+mn-lt"/>
                <a:ea typeface="+mn-ea"/>
                <a:cs typeface="+mn-cs"/>
              </a:rPr>
              <a:t>ystematic Reviews and </a:t>
            </a:r>
            <a:r>
              <a:rPr lang="en-US" sz="2800" b="1" dirty="0" smtClean="0">
                <a:solidFill>
                  <a:schemeClr val="tx1"/>
                </a:solidFill>
                <a:latin typeface="+mn-lt"/>
                <a:ea typeface="+mn-ea"/>
                <a:cs typeface="+mn-cs"/>
              </a:rPr>
              <a:t>M</a:t>
            </a:r>
            <a:r>
              <a:rPr lang="en-US" sz="2800" dirty="0" smtClean="0">
                <a:solidFill>
                  <a:schemeClr val="tx1"/>
                </a:solidFill>
                <a:latin typeface="+mn-lt"/>
                <a:ea typeface="+mn-ea"/>
                <a:cs typeface="+mn-cs"/>
              </a:rPr>
              <a:t>eta-</a:t>
            </a:r>
            <a:r>
              <a:rPr lang="en-US" sz="2800" b="1" dirty="0" smtClean="0">
                <a:solidFill>
                  <a:schemeClr val="tx1"/>
                </a:solidFill>
                <a:latin typeface="+mn-lt"/>
                <a:ea typeface="+mn-ea"/>
                <a:cs typeface="+mn-cs"/>
              </a:rPr>
              <a:t>A</a:t>
            </a:r>
            <a:r>
              <a:rPr lang="en-US" sz="2800" dirty="0" smtClean="0">
                <a:solidFill>
                  <a:schemeClr val="tx1"/>
                </a:solidFill>
                <a:latin typeface="+mn-lt"/>
                <a:ea typeface="+mn-ea"/>
                <a:cs typeface="+mn-cs"/>
              </a:rPr>
              <a:t>nalyses (</a:t>
            </a:r>
            <a:r>
              <a:rPr lang="en-US" sz="2800" b="1" i="1" dirty="0" smtClean="0">
                <a:solidFill>
                  <a:schemeClr val="tx1"/>
                </a:solidFill>
                <a:latin typeface="+mn-lt"/>
                <a:ea typeface="+mn-ea"/>
                <a:cs typeface="+mn-cs"/>
              </a:rPr>
              <a:t>PRISMA</a:t>
            </a:r>
            <a:r>
              <a:rPr lang="sr-Cyrl-RS" sz="2800" b="1" dirty="0" smtClean="0">
                <a:solidFill>
                  <a:schemeClr val="tx1"/>
                </a:solidFill>
                <a:latin typeface="+mn-lt"/>
                <a:ea typeface="+mn-ea"/>
                <a:cs typeface="+mn-cs"/>
              </a:rPr>
              <a:t> </a:t>
            </a:r>
            <a:r>
              <a:rPr lang="en-US" sz="2800" dirty="0" smtClean="0">
                <a:solidFill>
                  <a:schemeClr val="tx1"/>
                </a:solidFill>
                <a:latin typeface="+mn-lt"/>
                <a:ea typeface="+mn-ea"/>
                <a:cs typeface="+mn-cs"/>
              </a:rPr>
              <a:t>Statement)</a:t>
            </a:r>
          </a:p>
          <a:p>
            <a:r>
              <a:rPr lang="sr-Cyrl-RS" sz="2800" dirty="0" smtClean="0"/>
              <a:t>Додатне чек-листе (прилагођавање):</a:t>
            </a:r>
            <a:endParaRPr lang="en-US" sz="2800" dirty="0" smtClean="0">
              <a:solidFill>
                <a:schemeClr val="tx1"/>
              </a:solidFill>
              <a:latin typeface="+mn-lt"/>
              <a:ea typeface="+mn-ea"/>
              <a:cs typeface="+mn-cs"/>
            </a:endParaRPr>
          </a:p>
          <a:p>
            <a:pPr lvl="1"/>
            <a:r>
              <a:rPr lang="en-US" sz="1600" b="1" i="1" dirty="0" smtClean="0"/>
              <a:t>PRISMA </a:t>
            </a:r>
            <a:r>
              <a:rPr lang="en-US" sz="1600" b="1" i="1" dirty="0" smtClean="0"/>
              <a:t>for Abstracts</a:t>
            </a:r>
          </a:p>
          <a:p>
            <a:pPr lvl="1"/>
            <a:r>
              <a:rPr lang="en-US" sz="1600" b="1" i="1" dirty="0" smtClean="0"/>
              <a:t>PRISMA Equity</a:t>
            </a:r>
          </a:p>
          <a:p>
            <a:pPr lvl="1"/>
            <a:r>
              <a:rPr lang="en-US" sz="1600" b="1" i="1" dirty="0" smtClean="0"/>
              <a:t>PRISMA Harms (for reviews including Harm outcomes)</a:t>
            </a:r>
          </a:p>
          <a:p>
            <a:pPr lvl="1"/>
            <a:r>
              <a:rPr lang="en-US" sz="1600" b="1" i="1" dirty="0" smtClean="0"/>
              <a:t>PRISMA Individual Patient Data</a:t>
            </a:r>
          </a:p>
          <a:p>
            <a:pPr lvl="1"/>
            <a:r>
              <a:rPr lang="en-US" sz="1600" b="1" i="1" dirty="0" smtClean="0"/>
              <a:t>PRISMA for Network Meta-Analyses</a:t>
            </a:r>
          </a:p>
          <a:p>
            <a:pPr lvl="1"/>
            <a:r>
              <a:rPr lang="en-US" sz="1600" b="1" i="1" dirty="0" smtClean="0"/>
              <a:t>PRISMA for Protocols</a:t>
            </a:r>
          </a:p>
          <a:p>
            <a:pPr lvl="1"/>
            <a:r>
              <a:rPr lang="en-US" sz="1600" b="1" i="1" dirty="0" smtClean="0"/>
              <a:t>PRISMA for Diagnostic Test Accuracy</a:t>
            </a:r>
          </a:p>
          <a:p>
            <a:pPr lvl="1"/>
            <a:r>
              <a:rPr lang="en-US" sz="1600" b="1" i="1" dirty="0" smtClean="0"/>
              <a:t>PRISMA for Scoping Reviews</a:t>
            </a:r>
          </a:p>
          <a:p>
            <a:pPr lvl="1"/>
            <a:r>
              <a:rPr lang="en-US" sz="1600" b="1" i="1" dirty="0" smtClean="0"/>
              <a:t>PRISMA for Acupuncture</a:t>
            </a:r>
          </a:p>
          <a:p>
            <a:pPr lvl="1"/>
            <a:r>
              <a:rPr lang="en-US" sz="1600" b="1" i="1" dirty="0" smtClean="0"/>
              <a:t>Extensions in </a:t>
            </a:r>
            <a:r>
              <a:rPr lang="en-US" sz="1600" b="1" i="1" dirty="0" err="1" smtClean="0"/>
              <a:t>developement</a:t>
            </a:r>
            <a:endParaRPr lang="en-US" sz="1600" b="1" i="1" dirty="0" smtClean="0"/>
          </a:p>
          <a:p>
            <a:pPr lvl="2"/>
            <a:endParaRPr lang="en-US" sz="1600" dirty="0" smtClean="0">
              <a:solidFill>
                <a:schemeClr val="tx1"/>
              </a:solidFill>
              <a:latin typeface="+mn-lt"/>
              <a:ea typeface="+mn-ea"/>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EBM</a:t>
            </a:r>
            <a:r>
              <a:rPr lang="en-US" dirty="0" smtClean="0"/>
              <a:t> </a:t>
            </a:r>
            <a:r>
              <a:rPr lang="sr-Cyrl-RS" dirty="0" smtClean="0"/>
              <a:t>критеријуми за извештавања о оригиналним истраживањима</a:t>
            </a:r>
            <a:endParaRPr lang="en-US" dirty="0"/>
          </a:p>
        </p:txBody>
      </p:sp>
      <p:sp>
        <p:nvSpPr>
          <p:cNvPr id="3" name="Content Placeholder 2"/>
          <p:cNvSpPr>
            <a:spLocks noGrp="1"/>
          </p:cNvSpPr>
          <p:nvPr>
            <p:ph idx="1"/>
          </p:nvPr>
        </p:nvSpPr>
        <p:spPr/>
        <p:txBody>
          <a:bodyPr/>
          <a:lstStyle/>
          <a:p>
            <a:r>
              <a:rPr lang="en-US" sz="2800" b="1" dirty="0" smtClean="0">
                <a:solidFill>
                  <a:schemeClr val="tx1"/>
                </a:solidFill>
                <a:latin typeface="+mn-lt"/>
                <a:ea typeface="+mn-ea"/>
                <a:cs typeface="+mn-cs"/>
              </a:rPr>
              <a:t>Con</a:t>
            </a:r>
            <a:r>
              <a:rPr lang="en-US" sz="2800" dirty="0" smtClean="0">
                <a:solidFill>
                  <a:schemeClr val="tx1"/>
                </a:solidFill>
                <a:latin typeface="+mn-lt"/>
                <a:ea typeface="+mn-ea"/>
                <a:cs typeface="+mn-cs"/>
              </a:rPr>
              <a:t>solidated </a:t>
            </a:r>
            <a:r>
              <a:rPr lang="en-US" sz="2800" b="1" dirty="0" smtClean="0">
                <a:solidFill>
                  <a:schemeClr val="tx1"/>
                </a:solidFill>
                <a:latin typeface="+mn-lt"/>
                <a:ea typeface="+mn-ea"/>
                <a:cs typeface="+mn-cs"/>
              </a:rPr>
              <a:t>S</a:t>
            </a:r>
            <a:r>
              <a:rPr lang="en-US" sz="2800" dirty="0" smtClean="0">
                <a:solidFill>
                  <a:schemeClr val="tx1"/>
                </a:solidFill>
                <a:latin typeface="+mn-lt"/>
                <a:ea typeface="+mn-ea"/>
                <a:cs typeface="+mn-cs"/>
              </a:rPr>
              <a:t>tandards </a:t>
            </a:r>
            <a:r>
              <a:rPr lang="en-US" sz="2800" b="1" dirty="0" smtClean="0">
                <a:solidFill>
                  <a:schemeClr val="tx1"/>
                </a:solidFill>
                <a:latin typeface="+mn-lt"/>
                <a:ea typeface="+mn-ea"/>
                <a:cs typeface="+mn-cs"/>
              </a:rPr>
              <a:t>o</a:t>
            </a:r>
            <a:r>
              <a:rPr lang="en-US" sz="2800" dirty="0" smtClean="0">
                <a:solidFill>
                  <a:schemeClr val="tx1"/>
                </a:solidFill>
                <a:latin typeface="+mn-lt"/>
                <a:ea typeface="+mn-ea"/>
                <a:cs typeface="+mn-cs"/>
              </a:rPr>
              <a:t>f </a:t>
            </a:r>
            <a:r>
              <a:rPr lang="en-US" sz="2800" b="1" dirty="0" smtClean="0">
                <a:solidFill>
                  <a:schemeClr val="tx1"/>
                </a:solidFill>
                <a:latin typeface="+mn-lt"/>
                <a:ea typeface="+mn-ea"/>
                <a:cs typeface="+mn-cs"/>
              </a:rPr>
              <a:t>R</a:t>
            </a:r>
            <a:r>
              <a:rPr lang="en-US" sz="2800" dirty="0" smtClean="0">
                <a:solidFill>
                  <a:schemeClr val="tx1"/>
                </a:solidFill>
                <a:latin typeface="+mn-lt"/>
                <a:ea typeface="+mn-ea"/>
                <a:cs typeface="+mn-cs"/>
              </a:rPr>
              <a:t>eporting </a:t>
            </a:r>
            <a:r>
              <a:rPr lang="en-US" sz="2800" b="1" dirty="0" smtClean="0">
                <a:solidFill>
                  <a:schemeClr val="tx1"/>
                </a:solidFill>
                <a:latin typeface="+mn-lt"/>
                <a:ea typeface="+mn-ea"/>
                <a:cs typeface="+mn-cs"/>
              </a:rPr>
              <a:t>T</a:t>
            </a:r>
            <a:r>
              <a:rPr lang="en-US" sz="2800" dirty="0" smtClean="0">
                <a:solidFill>
                  <a:schemeClr val="tx1"/>
                </a:solidFill>
                <a:latin typeface="+mn-lt"/>
                <a:ea typeface="+mn-ea"/>
                <a:cs typeface="+mn-cs"/>
              </a:rPr>
              <a:t>rials</a:t>
            </a:r>
            <a:r>
              <a:rPr lang="sr-Cyrl-RS" sz="2800" dirty="0" smtClean="0">
                <a:solidFill>
                  <a:schemeClr val="tx1"/>
                </a:solidFill>
                <a:latin typeface="+mn-lt"/>
                <a:ea typeface="+mn-ea"/>
                <a:cs typeface="+mn-cs"/>
              </a:rPr>
              <a:t> (</a:t>
            </a:r>
            <a:r>
              <a:rPr lang="en-US" sz="2800" b="1" i="1" dirty="0" smtClean="0"/>
              <a:t>CONSORT</a:t>
            </a:r>
            <a:r>
              <a:rPr lang="en-US" sz="2800" dirty="0" smtClean="0"/>
              <a:t> Statement</a:t>
            </a:r>
            <a:r>
              <a:rPr lang="sr-Cyrl-RS" sz="2800" dirty="0" smtClean="0"/>
              <a:t>) – за </a:t>
            </a:r>
            <a:r>
              <a:rPr lang="en-US" sz="2800" i="1" dirty="0" smtClean="0"/>
              <a:t>RCT</a:t>
            </a:r>
            <a:r>
              <a:rPr lang="en-US" sz="2800" dirty="0" smtClean="0"/>
              <a:t> </a:t>
            </a:r>
            <a:r>
              <a:rPr lang="sr-Cyrl-RS" sz="2800" dirty="0" smtClean="0"/>
              <a:t>студије</a:t>
            </a:r>
          </a:p>
          <a:p>
            <a:r>
              <a:rPr lang="sr-Cyrl-RS" sz="2800" dirty="0" smtClean="0"/>
              <a:t>Бројне додатне чек-листе у зависности од:</a:t>
            </a:r>
          </a:p>
          <a:p>
            <a:pPr lvl="1"/>
            <a:r>
              <a:rPr lang="sr-Cyrl-RS" sz="2400" dirty="0" smtClean="0"/>
              <a:t>дизајна студије </a:t>
            </a:r>
            <a:r>
              <a:rPr lang="sr-Cyrl-RS" sz="2000" dirty="0" smtClean="0"/>
              <a:t>(</a:t>
            </a:r>
            <a:r>
              <a:rPr lang="en-US" sz="2000" i="1" dirty="0" smtClean="0">
                <a:solidFill>
                  <a:schemeClr val="tx1"/>
                </a:solidFill>
                <a:latin typeface="+mn-lt"/>
              </a:rPr>
              <a:t>Cluster </a:t>
            </a:r>
            <a:r>
              <a:rPr lang="en-US" sz="2000" i="1" dirty="0" smtClean="0">
                <a:solidFill>
                  <a:schemeClr val="tx1"/>
                </a:solidFill>
                <a:latin typeface="+mn-lt"/>
              </a:rPr>
              <a:t>Trials</a:t>
            </a:r>
            <a:r>
              <a:rPr lang="sr-Cyrl-RS" sz="2000" i="1" dirty="0" smtClean="0">
                <a:solidFill>
                  <a:schemeClr val="tx1"/>
                </a:solidFill>
                <a:latin typeface="+mn-lt"/>
              </a:rPr>
              <a:t>, </a:t>
            </a:r>
            <a:r>
              <a:rPr lang="en-US" sz="2000" i="1" dirty="0" smtClean="0">
                <a:solidFill>
                  <a:schemeClr val="tx1"/>
                </a:solidFill>
                <a:latin typeface="+mn-lt"/>
              </a:rPr>
              <a:t>Non-Inferiority and Equivalence </a:t>
            </a:r>
            <a:r>
              <a:rPr lang="en-US" sz="2000" i="1" dirty="0" smtClean="0">
                <a:solidFill>
                  <a:schemeClr val="tx1"/>
                </a:solidFill>
                <a:latin typeface="+mn-lt"/>
              </a:rPr>
              <a:t>Trials</a:t>
            </a:r>
            <a:r>
              <a:rPr lang="sr-Cyrl-RS" sz="2000" i="1" dirty="0" smtClean="0">
                <a:solidFill>
                  <a:schemeClr val="tx1"/>
                </a:solidFill>
                <a:latin typeface="+mn-lt"/>
              </a:rPr>
              <a:t>, </a:t>
            </a:r>
            <a:r>
              <a:rPr lang="en-US" sz="2000" i="1" dirty="0" smtClean="0">
                <a:solidFill>
                  <a:schemeClr val="tx1"/>
                </a:solidFill>
                <a:latin typeface="+mn-lt"/>
              </a:rPr>
              <a:t>Multi-Arm Parallel-Group Randomized </a:t>
            </a:r>
            <a:r>
              <a:rPr lang="en-US" sz="2000" i="1" dirty="0" smtClean="0">
                <a:solidFill>
                  <a:schemeClr val="tx1"/>
                </a:solidFill>
                <a:latin typeface="+mn-lt"/>
              </a:rPr>
              <a:t>Trials</a:t>
            </a:r>
            <a:r>
              <a:rPr lang="sr-Cyrl-RS" sz="2000" i="1" dirty="0" smtClean="0">
                <a:solidFill>
                  <a:schemeClr val="tx1"/>
                </a:solidFill>
                <a:latin typeface="+mn-lt"/>
              </a:rPr>
              <a:t>, </a:t>
            </a:r>
            <a:r>
              <a:rPr lang="en-US" sz="2000" i="1" dirty="0" smtClean="0">
                <a:solidFill>
                  <a:schemeClr val="tx1"/>
                </a:solidFill>
                <a:latin typeface="+mn-lt"/>
              </a:rPr>
              <a:t>Pragmatic </a:t>
            </a:r>
            <a:r>
              <a:rPr lang="en-US" sz="2000" i="1" dirty="0" smtClean="0">
                <a:solidFill>
                  <a:schemeClr val="tx1"/>
                </a:solidFill>
                <a:latin typeface="+mn-lt"/>
              </a:rPr>
              <a:t>Trials</a:t>
            </a:r>
            <a:r>
              <a:rPr lang="sr-Cyrl-RS" sz="2000" i="1" dirty="0" smtClean="0">
                <a:solidFill>
                  <a:schemeClr val="tx1"/>
                </a:solidFill>
                <a:latin typeface="+mn-lt"/>
              </a:rPr>
              <a:t>, </a:t>
            </a:r>
            <a:r>
              <a:rPr lang="en-US" sz="2000" i="1" dirty="0" smtClean="0">
                <a:solidFill>
                  <a:schemeClr val="tx1"/>
                </a:solidFill>
                <a:latin typeface="+mn-lt"/>
              </a:rPr>
              <a:t>N-of-1 </a:t>
            </a:r>
            <a:r>
              <a:rPr lang="en-US" sz="2000" i="1" dirty="0" smtClean="0">
                <a:solidFill>
                  <a:schemeClr val="tx1"/>
                </a:solidFill>
                <a:latin typeface="+mn-lt"/>
              </a:rPr>
              <a:t>Trials</a:t>
            </a:r>
            <a:r>
              <a:rPr lang="en-US" sz="2000" dirty="0" smtClean="0">
                <a:solidFill>
                  <a:schemeClr val="tx1"/>
                </a:solidFill>
                <a:latin typeface="+mn-lt"/>
              </a:rPr>
              <a:t> </a:t>
            </a:r>
            <a:r>
              <a:rPr lang="sr-Cyrl-RS" sz="2000" dirty="0" smtClean="0"/>
              <a:t>и др.)</a:t>
            </a:r>
            <a:endParaRPr lang="sr-Cyrl-RS" sz="2000" dirty="0" smtClean="0"/>
          </a:p>
          <a:p>
            <a:pPr lvl="1"/>
            <a:r>
              <a:rPr lang="sr-Cyrl-RS" sz="2400" dirty="0" smtClean="0"/>
              <a:t>примењене интервенције </a:t>
            </a:r>
            <a:r>
              <a:rPr lang="sr-Cyrl-RS" sz="2000" dirty="0" smtClean="0"/>
              <a:t>(</a:t>
            </a:r>
            <a:r>
              <a:rPr lang="en-US" sz="2000" i="1" dirty="0" smtClean="0">
                <a:solidFill>
                  <a:schemeClr val="tx1"/>
                </a:solidFill>
                <a:latin typeface="+mn-lt"/>
              </a:rPr>
              <a:t>Herbal Medicinal </a:t>
            </a:r>
            <a:r>
              <a:rPr lang="en-US" sz="2000" i="1" dirty="0" smtClean="0">
                <a:solidFill>
                  <a:schemeClr val="tx1"/>
                </a:solidFill>
                <a:latin typeface="+mn-lt"/>
              </a:rPr>
              <a:t>Interventions, </a:t>
            </a:r>
            <a:r>
              <a:rPr lang="en-US" sz="2000" i="1" dirty="0" smtClean="0">
                <a:solidFill>
                  <a:schemeClr val="tx1"/>
                </a:solidFill>
                <a:latin typeface="+mn-lt"/>
              </a:rPr>
              <a:t>Non-Pharmacologic Treatment </a:t>
            </a:r>
            <a:r>
              <a:rPr lang="en-US" sz="2000" i="1" dirty="0" smtClean="0">
                <a:solidFill>
                  <a:schemeClr val="tx1"/>
                </a:solidFill>
                <a:latin typeface="+mn-lt"/>
              </a:rPr>
              <a:t>Interventions, </a:t>
            </a:r>
            <a:r>
              <a:rPr lang="en-US" sz="2000" i="1" dirty="0" smtClean="0">
                <a:solidFill>
                  <a:schemeClr val="tx1"/>
                </a:solidFill>
                <a:latin typeface="+mn-lt"/>
              </a:rPr>
              <a:t>Social and Psychological </a:t>
            </a:r>
            <a:r>
              <a:rPr lang="en-US" sz="2000" i="1" dirty="0" smtClean="0">
                <a:solidFill>
                  <a:schemeClr val="tx1"/>
                </a:solidFill>
                <a:latin typeface="+mn-lt"/>
              </a:rPr>
              <a:t>Interventions, </a:t>
            </a:r>
            <a:r>
              <a:rPr lang="en-US" sz="2000" i="1" dirty="0" smtClean="0">
                <a:solidFill>
                  <a:schemeClr val="tx1"/>
                </a:solidFill>
                <a:latin typeface="+mn-lt"/>
              </a:rPr>
              <a:t>Acupuncture </a:t>
            </a:r>
            <a:r>
              <a:rPr lang="en-US" sz="2000" i="1" dirty="0" smtClean="0">
                <a:solidFill>
                  <a:schemeClr val="tx1"/>
                </a:solidFill>
                <a:latin typeface="+mn-lt"/>
              </a:rPr>
              <a:t>Interventions </a:t>
            </a:r>
            <a:r>
              <a:rPr lang="sr-Cyrl-RS" sz="2000" dirty="0" smtClean="0"/>
              <a:t>и др.)</a:t>
            </a:r>
            <a:endParaRPr lang="sr-Cyrl-RS" sz="2000" dirty="0" smtClean="0"/>
          </a:p>
          <a:p>
            <a:pPr lvl="1"/>
            <a:r>
              <a:rPr lang="sr-Cyrl-RS" sz="2400" dirty="0" smtClean="0"/>
              <a:t>врсте података </a:t>
            </a:r>
            <a:r>
              <a:rPr lang="sr-Cyrl-RS" sz="2000" dirty="0" smtClean="0"/>
              <a:t>(</a:t>
            </a:r>
            <a:r>
              <a:rPr lang="en-US" sz="2000" i="1" dirty="0" smtClean="0"/>
              <a:t>Abstract, Harm, Equity, </a:t>
            </a:r>
            <a:r>
              <a:rPr lang="en-US" sz="2000" i="1" dirty="0" err="1" smtClean="0">
                <a:solidFill>
                  <a:schemeClr val="tx1"/>
                </a:solidFill>
                <a:latin typeface="+mn-lt"/>
              </a:rPr>
              <a:t>Randomised</a:t>
            </a:r>
            <a:r>
              <a:rPr lang="en-US" sz="2000" i="1" dirty="0" smtClean="0">
                <a:solidFill>
                  <a:schemeClr val="tx1"/>
                </a:solidFill>
                <a:latin typeface="+mn-lt"/>
              </a:rPr>
              <a:t> Crossover Trial </a:t>
            </a:r>
            <a:r>
              <a:rPr lang="en-US" sz="2000" i="1" dirty="0" smtClean="0">
                <a:solidFill>
                  <a:schemeClr val="tx1"/>
                </a:solidFill>
                <a:latin typeface="+mn-lt"/>
              </a:rPr>
              <a:t>Reporting, CONSORT-PRO</a:t>
            </a:r>
            <a:r>
              <a:rPr lang="en-US" sz="2000" dirty="0" smtClean="0">
                <a:solidFill>
                  <a:schemeClr val="tx1"/>
                </a:solidFill>
                <a:latin typeface="+mn-lt"/>
              </a:rPr>
              <a:t>)</a:t>
            </a:r>
            <a:endParaRPr lang="sr-Cyrl-RS" sz="2000" dirty="0" smtClean="0"/>
          </a:p>
          <a:p>
            <a:endParaRPr lang="en-US" dirty="0"/>
          </a:p>
        </p:txBody>
      </p:sp>
    </p:spTree>
  </p:cSld>
  <p:clrMapOvr>
    <a:masterClrMapping/>
  </p:clrMapOvr>
</p:sld>
</file>

<file path=ppt/theme/theme1.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sr-Latn-C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sr-Latn-CS" sz="1800" b="0" i="0" u="none" strike="noStrike" cap="none" normalizeH="0" baseline="0" smtClean="0">
            <a:ln>
              <a:noFill/>
            </a:ln>
            <a:solidFill>
              <a:schemeClr val="tx1"/>
            </a:solidFill>
            <a:effectLst/>
            <a:latin typeface="Arial"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9023</TotalTime>
  <Words>1612</Words>
  <Application>Microsoft Office PowerPoint</Application>
  <PresentationFormat>On-screen Show (4:3)</PresentationFormat>
  <Paragraphs>177</Paragraphs>
  <Slides>21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Comic Sans MS</vt:lpstr>
      <vt:lpstr>2_Default Design</vt:lpstr>
      <vt:lpstr>Slide 1</vt:lpstr>
      <vt:lpstr>Априори градација оригиналних научних чланака према значају за клиничку праксу</vt:lpstr>
      <vt:lpstr>Медицина заснована на доказима (EBM)</vt:lpstr>
      <vt:lpstr>Анализа публикованог оригиналног чланка</vt:lpstr>
      <vt:lpstr>Склоности у истраживању (систематска грешка)</vt:lpstr>
      <vt:lpstr>Склоности у истраживању (систематска грешка)</vt:lpstr>
      <vt:lpstr>Основне врсте склоности у истраживању</vt:lpstr>
      <vt:lpstr>EBM критеријуми за извештавања о оригиналним истраживањима</vt:lpstr>
      <vt:lpstr>EBM критеријуми за извештавања о оригиналним истраживањима</vt:lpstr>
      <vt:lpstr>EBM критеријуми за извештавања о оригиналним истраживањима</vt:lpstr>
      <vt:lpstr>Чек-листе за извештавања о оригиналним истраживањима</vt:lpstr>
      <vt:lpstr>PRISMA Statement</vt:lpstr>
      <vt:lpstr>Slide 13</vt:lpstr>
      <vt:lpstr>Slide 14</vt:lpstr>
      <vt:lpstr>Slide 15</vt:lpstr>
      <vt:lpstr>CONSORT Statement</vt:lpstr>
      <vt:lpstr>Slide 17</vt:lpstr>
      <vt:lpstr>Slide 18</vt:lpstr>
      <vt:lpstr>STROBE checklist for cohort, case-control, and cross-sectional studies</vt:lpstr>
      <vt:lpstr>Slide 20</vt:lpstr>
      <vt:lpstr>Slide 21</vt:lpstr>
    </vt:vector>
  </TitlesOfParts>
  <Company>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Srdjan Stefanovic</cp:lastModifiedBy>
  <cp:revision>262</cp:revision>
  <dcterms:created xsi:type="dcterms:W3CDTF">2007-04-23T19:01:08Z</dcterms:created>
  <dcterms:modified xsi:type="dcterms:W3CDTF">2020-05-21T18:51:42Z</dcterms:modified>
</cp:coreProperties>
</file>